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4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5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6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7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8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259" r:id="rId2"/>
    <p:sldId id="261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6" r:id="rId11"/>
    <p:sldId id="297" r:id="rId12"/>
    <p:sldId id="298" r:id="rId13"/>
    <p:sldId id="286" r:id="rId14"/>
    <p:sldId id="299" r:id="rId15"/>
    <p:sldId id="300" r:id="rId16"/>
    <p:sldId id="301" r:id="rId17"/>
    <p:sldId id="302" r:id="rId18"/>
    <p:sldId id="307" r:id="rId19"/>
    <p:sldId id="303" r:id="rId20"/>
    <p:sldId id="304" r:id="rId21"/>
    <p:sldId id="305" r:id="rId22"/>
    <p:sldId id="306" r:id="rId23"/>
    <p:sldId id="315" r:id="rId24"/>
    <p:sldId id="308" r:id="rId25"/>
    <p:sldId id="309" r:id="rId26"/>
    <p:sldId id="310" r:id="rId27"/>
    <p:sldId id="311" r:id="rId28"/>
    <p:sldId id="312" r:id="rId29"/>
    <p:sldId id="313" r:id="rId30"/>
    <p:sldId id="314" r:id="rId31"/>
    <p:sldId id="316" r:id="rId32"/>
    <p:sldId id="317" r:id="rId33"/>
    <p:sldId id="319" r:id="rId34"/>
    <p:sldId id="318" r:id="rId35"/>
    <p:sldId id="320" r:id="rId36"/>
    <p:sldId id="321" r:id="rId37"/>
    <p:sldId id="322" r:id="rId38"/>
    <p:sldId id="324" r:id="rId39"/>
    <p:sldId id="323" r:id="rId40"/>
    <p:sldId id="325" r:id="rId41"/>
    <p:sldId id="326" r:id="rId42"/>
    <p:sldId id="328" r:id="rId43"/>
    <p:sldId id="327" r:id="rId44"/>
    <p:sldId id="329" r:id="rId4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课程适用性" id="{ABA716BF-3A5C-4ADB-94C9-CFEF84EBA240}">
          <p14:sldIdLst>
            <p14:sldId id="261"/>
          </p14:sldIdLst>
        </p14:section>
        <p14:section name="C语言复习" id="{248AD3B3-9392-43C0-8BA1-DED83C8EBF44}">
          <p14:sldIdLst>
            <p14:sldId id="288"/>
            <p14:sldId id="289"/>
            <p14:sldId id="290"/>
            <p14:sldId id="291"/>
            <p14:sldId id="292"/>
            <p14:sldId id="293"/>
            <p14:sldId id="294"/>
            <p14:sldId id="296"/>
            <p14:sldId id="297"/>
            <p14:sldId id="298"/>
          </p14:sldIdLst>
        </p14:section>
        <p14:section name="C++标签" id="{6D9936A3-3945-4757-BC8B-B5C252D8E036}">
          <p14:sldIdLst>
            <p14:sldId id="286"/>
            <p14:sldId id="299"/>
            <p14:sldId id="300"/>
            <p14:sldId id="301"/>
            <p14:sldId id="302"/>
            <p14:sldId id="307"/>
            <p14:sldId id="303"/>
            <p14:sldId id="304"/>
            <p14:sldId id="305"/>
            <p14:sldId id="306"/>
            <p14:sldId id="315"/>
          </p14:sldIdLst>
        </p14:section>
        <p14:section name="面向对象的C++" id="{BAB3A466-96C9-4230-9978-795378D75699}">
          <p14:sldIdLst>
            <p14:sldId id="308"/>
            <p14:sldId id="309"/>
            <p14:sldId id="310"/>
            <p14:sldId id="311"/>
            <p14:sldId id="312"/>
            <p14:sldId id="313"/>
            <p14:sldId id="314"/>
            <p14:sldId id="316"/>
            <p14:sldId id="317"/>
            <p14:sldId id="319"/>
            <p14:sldId id="318"/>
            <p14:sldId id="320"/>
            <p14:sldId id="321"/>
            <p14:sldId id="322"/>
            <p14:sldId id="324"/>
            <p14:sldId id="323"/>
            <p14:sldId id="325"/>
            <p14:sldId id="326"/>
            <p14:sldId id="328"/>
            <p14:sldId id="327"/>
          </p14:sldIdLst>
        </p14:section>
        <p14:section name="Q&amp;A" id="{F6A37F22-5F5F-4B62-A6E5-6B3D46B819CE}">
          <p14:sldIdLst>
            <p14:sldId id="32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94" autoAdjust="0"/>
    <p:restoredTop sz="83977" autoAdjust="0"/>
  </p:normalViewPr>
  <p:slideViewPr>
    <p:cSldViewPr>
      <p:cViewPr varScale="1">
        <p:scale>
          <a:sx n="95" d="100"/>
          <a:sy n="95" d="100"/>
        </p:scale>
        <p:origin x="-219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CN" sz="1200"/>
            </a:lvl1pPr>
          </a:lstStyle>
          <a:p>
            <a:endParaRPr lang="zh-C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CN" sz="1200"/>
            </a:lvl1pPr>
          </a:lstStyle>
          <a:p>
            <a:fld id="{D83FDC75-7F73-4A4A-A77C-09AADF00E0EA}" type="datetimeFigureOut">
              <a:rPr lang="en-US" altLang="zh-CN" smtClean="0"/>
              <a:pPr/>
              <a:t>2012/7/9</a:t>
            </a:fld>
            <a:endParaRPr 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CN" sz="1200"/>
            </a:lvl1pPr>
          </a:lstStyle>
          <a:p>
            <a:endParaRPr 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CN" sz="1200"/>
            </a:lvl1pPr>
          </a:lstStyle>
          <a:p>
            <a:fld id="{459226BF-1F13-42D3-80DC-373E7ADD1EBC}" type="slidenum">
              <a:rPr lang="zh-CN" smtClean="0"/>
              <a:pPr/>
              <a:t>‹#›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4001794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CN" sz="1200"/>
            </a:lvl1pPr>
          </a:lstStyle>
          <a:p>
            <a:fld id="{48AEF76B-3757-4A0B-AF93-28494465C1DD}" type="datetimeFigureOut">
              <a:pPr/>
              <a:t>12/17/2009</a:t>
            </a:fld>
            <a:endParaRPr lang="zh-C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CN" sz="1200"/>
            </a:lvl1pPr>
          </a:lstStyle>
          <a:p>
            <a:fld id="{75693FD4-8F83-4EF7-AC3F-0DC0388986B0}" type="slidenum">
              <a:pPr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832382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CN" smtClean="0"/>
              <a:pPr/>
              <a:t>1</a:t>
            </a:fld>
            <a:endParaRPr lang="zh-CN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引号括起来的编译器优先在源文件所在的目录下寻找，</a:t>
            </a:r>
            <a:r>
              <a:rPr lang="en-US" altLang="zh-CN" dirty="0" smtClean="0"/>
              <a:t>&lt;&gt;</a:t>
            </a:r>
            <a:r>
              <a:rPr lang="zh-CN" altLang="en-US" dirty="0" smtClean="0"/>
              <a:t>括起来的编译器先在系统目录下寻找。</a:t>
            </a:r>
            <a:endParaRPr lang="en-US" altLang="zh-CN" dirty="0" smtClean="0"/>
          </a:p>
          <a:p>
            <a:r>
              <a:rPr lang="en-US" altLang="zh-CN" dirty="0" smtClean="0"/>
              <a:t>#if</a:t>
            </a:r>
            <a:r>
              <a:rPr lang="zh-CN" altLang="en-US" dirty="0" smtClean="0"/>
              <a:t>后面的常量是指字面值，不是</a:t>
            </a:r>
            <a:r>
              <a:rPr lang="en-US" altLang="zh-CN" dirty="0" err="1" smtClean="0"/>
              <a:t>const</a:t>
            </a:r>
            <a:r>
              <a:rPr lang="zh-CN" altLang="en-US" dirty="0" smtClean="0"/>
              <a:t>变量</a:t>
            </a:r>
            <a:endParaRPr lang="en-US" altLang="zh-CN" dirty="0" smtClean="0"/>
          </a:p>
          <a:p>
            <a:r>
              <a:rPr lang="zh-CN" altLang="en-US" dirty="0" smtClean="0"/>
              <a:t>条件编译：</a:t>
            </a:r>
            <a:r>
              <a:rPr lang="en-US" altLang="zh-CN" dirty="0" err="1" smtClean="0"/>
              <a:t>types.h</a:t>
            </a:r>
            <a:r>
              <a:rPr lang="en-US" altLang="zh-CN" dirty="0" smtClean="0"/>
              <a:t> #</a:t>
            </a:r>
            <a:r>
              <a:rPr lang="en-US" altLang="zh-CN" dirty="0" err="1" smtClean="0"/>
              <a:t>ifdef</a:t>
            </a:r>
            <a:r>
              <a:rPr lang="en-US" altLang="zh-CN" dirty="0" smtClean="0"/>
              <a:t> _Debug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01219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01219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err="1" smtClean="0"/>
              <a:t>sizeof</a:t>
            </a:r>
            <a:r>
              <a:rPr lang="zh-CN" altLang="en-US" dirty="0" smtClean="0"/>
              <a:t>可以跟变量名，也可以跟类型名，返回该变量或该类型占据的内存字节数，</a:t>
            </a:r>
            <a:r>
              <a:rPr lang="en-US" altLang="zh-CN" dirty="0" err="1" smtClean="0"/>
              <a:t>size_t</a:t>
            </a:r>
            <a:r>
              <a:rPr lang="zh-CN" altLang="en-US" dirty="0" smtClean="0"/>
              <a:t>类型，</a:t>
            </a:r>
            <a:r>
              <a:rPr lang="en-US" altLang="zh-CN" dirty="0" smtClean="0"/>
              <a:t>32</a:t>
            </a:r>
            <a:r>
              <a:rPr lang="zh-CN" altLang="en-US" dirty="0" smtClean="0"/>
              <a:t>位或</a:t>
            </a:r>
            <a:r>
              <a:rPr lang="en-US" altLang="zh-CN" dirty="0" smtClean="0"/>
              <a:t>64</a:t>
            </a:r>
            <a:r>
              <a:rPr lang="zh-CN" altLang="en-US" dirty="0" smtClean="0"/>
              <a:t>位整数。</a:t>
            </a:r>
            <a:endParaRPr lang="en-US" altLang="zh-CN" dirty="0" smtClean="0"/>
          </a:p>
          <a:p>
            <a:r>
              <a:rPr lang="en-US" altLang="zh-CN" dirty="0" smtClean="0"/>
              <a:t>inline</a:t>
            </a:r>
            <a:r>
              <a:rPr lang="zh-CN" altLang="en-US" dirty="0" smtClean="0"/>
              <a:t>函数，</a:t>
            </a:r>
            <a:r>
              <a:rPr lang="en-US" altLang="zh-CN" dirty="0" err="1" smtClean="0"/>
              <a:t>utilities.h</a:t>
            </a:r>
            <a:r>
              <a:rPr lang="zh-CN" altLang="en-US" dirty="0" smtClean="0"/>
              <a:t>，提示编译器，在函数调用时，不必走函数调用的过程，可以直接做代码展开。决定权在编译器。</a:t>
            </a:r>
            <a:endParaRPr lang="en-US" altLang="zh-CN" dirty="0" smtClean="0"/>
          </a:p>
          <a:p>
            <a:r>
              <a:rPr lang="zh-CN" altLang="en-US" dirty="0" smtClean="0"/>
              <a:t>通常的局部变量、函数参数，都是放在栈上的，每次函数调用都会被初始化一次，函数结束销毁；加</a:t>
            </a:r>
            <a:r>
              <a:rPr lang="en-US" altLang="zh-CN" dirty="0" smtClean="0"/>
              <a:t>static</a:t>
            </a:r>
            <a:r>
              <a:rPr lang="zh-CN" altLang="en-US" dirty="0" smtClean="0"/>
              <a:t>的变量，放在静态存储区，整个程序运行过程中只初始化一次，程序结束时销毁。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68751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13</a:t>
            </a:fld>
            <a:endParaRPr lang="zh-CN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68751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>
                <a:solidFill>
                  <a:srgbClr val="FFFFFF"/>
                </a:solidFill>
              </a:rPr>
              <a:t>这里虽然有一个“</a:t>
            </a:r>
            <a:r>
              <a:rPr lang="en-US" altLang="zh-CN" dirty="0" smtClean="0">
                <a:solidFill>
                  <a:srgbClr val="FFFFFF"/>
                </a:solidFill>
              </a:rPr>
              <a:t>=”</a:t>
            </a:r>
            <a:r>
              <a:rPr lang="zh-CN" altLang="en-US" dirty="0" smtClean="0">
                <a:solidFill>
                  <a:srgbClr val="FFFFFF"/>
                </a:solidFill>
              </a:rPr>
              <a:t>，但却不是赋值运算符，而是“定义”。除非是函数形参列表中，否则引用的声明和定义必须在一起。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>
                <a:solidFill>
                  <a:srgbClr val="FFFFFF"/>
                </a:solidFill>
              </a:rPr>
              <a:t>（作用与指针相仿）</a:t>
            </a:r>
            <a:r>
              <a:rPr lang="en-US" altLang="zh-CN" dirty="0" smtClean="0">
                <a:solidFill>
                  <a:srgbClr val="FFFFFF"/>
                </a:solidFill>
              </a:rPr>
              <a:t>——</a:t>
            </a:r>
            <a:r>
              <a:rPr lang="zh-CN" altLang="en-US" dirty="0" smtClean="0">
                <a:solidFill>
                  <a:srgbClr val="FFFFFF"/>
                </a:solidFill>
              </a:rPr>
              <a:t>形参与实参将共享同一个内存单元。</a:t>
            </a:r>
            <a:endParaRPr lang="en-US" altLang="zh-CN" dirty="0" smtClean="0">
              <a:solidFill>
                <a:srgbClr val="FFFFFF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78579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每一个</a:t>
            </a:r>
            <a:r>
              <a:rPr lang="en-US" altLang="zh-CN" dirty="0" err="1" smtClean="0"/>
              <a:t>BehaviorXXXPlanner</a:t>
            </a:r>
            <a:r>
              <a:rPr lang="zh-CN" altLang="en-US" dirty="0" smtClean="0"/>
              <a:t>都有一个</a:t>
            </a:r>
            <a:r>
              <a:rPr lang="en-US" altLang="zh-CN" dirty="0" smtClean="0"/>
              <a:t>Plan</a:t>
            </a:r>
            <a:r>
              <a:rPr lang="zh-CN" altLang="en-US" dirty="0" smtClean="0"/>
              <a:t>函数，这个函数的形参是一个</a:t>
            </a:r>
            <a:r>
              <a:rPr lang="en-US" altLang="zh-CN" dirty="0" smtClean="0"/>
              <a:t>behavior list</a:t>
            </a:r>
            <a:r>
              <a:rPr lang="zh-CN" altLang="en-US" dirty="0" smtClean="0"/>
              <a:t>，是个链表，实参可能有几百</a:t>
            </a:r>
            <a:r>
              <a:rPr lang="en-US" altLang="zh-CN" dirty="0" smtClean="0"/>
              <a:t>K</a:t>
            </a:r>
            <a:r>
              <a:rPr lang="zh-CN" altLang="en-US" dirty="0" smtClean="0"/>
              <a:t>大，使用引用，就避免了复制，同时也使</a:t>
            </a:r>
            <a:r>
              <a:rPr lang="en-US" altLang="zh-CN" dirty="0" smtClean="0"/>
              <a:t>behavior</a:t>
            </a:r>
            <a:r>
              <a:rPr lang="en-US" altLang="zh-CN" baseline="0" dirty="0" smtClean="0"/>
              <a:t> list</a:t>
            </a:r>
            <a:r>
              <a:rPr lang="zh-CN" altLang="en-US" baseline="0" dirty="0" smtClean="0"/>
              <a:t>在</a:t>
            </a:r>
            <a:r>
              <a:rPr lang="en-US" altLang="zh-CN" baseline="0" dirty="0" smtClean="0"/>
              <a:t>Plan</a:t>
            </a:r>
            <a:r>
              <a:rPr lang="zh-CN" altLang="en-US" baseline="0" dirty="0" smtClean="0"/>
              <a:t>函数中能被“更改”。</a:t>
            </a:r>
            <a:endParaRPr lang="en-US" altLang="zh-CN" baseline="0" dirty="0" smtClean="0"/>
          </a:p>
          <a:p>
            <a:r>
              <a:rPr lang="zh-CN" altLang="en-US" baseline="0" dirty="0" smtClean="0"/>
              <a:t>有时候引用就只用来做“别名”，比如这个</a:t>
            </a:r>
            <a:r>
              <a:rPr lang="en-US" altLang="zh-CN" baseline="0" dirty="0" smtClean="0"/>
              <a:t>player</a:t>
            </a:r>
            <a:r>
              <a:rPr lang="zh-CN" altLang="en-US" baseline="0" dirty="0" smtClean="0"/>
              <a:t>引用的变量，非常非常长而且涉及指针、函数、数组、类型转换，给它设定一个引用就很合适。</a:t>
            </a:r>
            <a:endParaRPr lang="en-US" altLang="zh-CN" baseline="0" dirty="0" smtClean="0"/>
          </a:p>
          <a:p>
            <a:r>
              <a:rPr lang="zh-CN" altLang="en-US" baseline="0" dirty="0" smtClean="0"/>
              <a:t>因为指针和引用非常相似，</a:t>
            </a:r>
            <a:r>
              <a:rPr lang="en-US" altLang="zh-CN" baseline="0" dirty="0" smtClean="0"/>
              <a:t>C++</a:t>
            </a:r>
            <a:r>
              <a:rPr lang="zh-CN" altLang="en-US" baseline="0" dirty="0" smtClean="0"/>
              <a:t>里面基本上是混用的，但是用引用的多一点，因为引用用法跟普通的变量一样，指针则要使用解引用运算符</a:t>
            </a:r>
            <a:r>
              <a:rPr lang="en-US" altLang="zh-CN" baseline="0" dirty="0" smtClean="0"/>
              <a:t>*</a:t>
            </a:r>
            <a:r>
              <a:rPr lang="zh-CN" altLang="en-US" baseline="0" dirty="0" smtClean="0"/>
              <a:t>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58486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C++</a:t>
            </a:r>
            <a:r>
              <a:rPr lang="zh-CN" altLang="en-US" dirty="0" smtClean="0"/>
              <a:t>里出现了引用，就不得不提一个被强化的概念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左值和右值。这两个定义的来源是以赋值运算符为标准的。</a:t>
            </a:r>
          </a:p>
          <a:p>
            <a:r>
              <a:rPr lang="zh-CN" altLang="en-US" dirty="0" smtClean="0"/>
              <a:t>左值既可以出现在赋值运算符的左边，也可以出现在右边；而右值只可以出现在右边。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55274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隐式类型转换就是自动的类型转换，不需要显式的写出来的。除了</a:t>
            </a:r>
            <a:r>
              <a:rPr lang="en-US" altLang="zh-CN" dirty="0" smtClean="0"/>
              <a:t>void</a:t>
            </a:r>
            <a:r>
              <a:rPr lang="zh-CN" altLang="en-US" dirty="0" smtClean="0"/>
              <a:t>指针隐式转换为其它指针之外。</a:t>
            </a:r>
            <a:endParaRPr lang="en-US" altLang="zh-CN" dirty="0" smtClean="0"/>
          </a:p>
          <a:p>
            <a:r>
              <a:rPr lang="en-US" altLang="zh-CN" dirty="0" smtClean="0"/>
              <a:t>C</a:t>
            </a:r>
            <a:r>
              <a:rPr lang="zh-CN" altLang="en-US" dirty="0" smtClean="0"/>
              <a:t>语言中一个带括号的类型名称后面跟一个表达式，表示将表达式的结果强制转换为指定的类型。</a:t>
            </a:r>
          </a:p>
          <a:p>
            <a:r>
              <a:rPr lang="en-US" altLang="zh-CN" dirty="0" smtClean="0"/>
              <a:t>C++</a:t>
            </a:r>
            <a:r>
              <a:rPr lang="zh-CN" altLang="en-US" dirty="0" smtClean="0"/>
              <a:t>中对应的写法为</a:t>
            </a:r>
            <a:r>
              <a:rPr lang="en-US" altLang="zh-CN" dirty="0" err="1" smtClean="0"/>
              <a:t>xxx_cast</a:t>
            </a:r>
            <a:r>
              <a:rPr lang="en-US" altLang="zh-CN" dirty="0" smtClean="0"/>
              <a:t>&lt;</a:t>
            </a:r>
            <a:r>
              <a:rPr lang="zh-CN" altLang="en-US" dirty="0" smtClean="0"/>
              <a:t>类型名</a:t>
            </a:r>
            <a:r>
              <a:rPr lang="en-US" altLang="zh-CN" dirty="0" smtClean="0"/>
              <a:t>&gt;</a:t>
            </a:r>
            <a:r>
              <a:rPr lang="zh-CN" altLang="en-US" dirty="0" smtClean="0"/>
              <a:t>表达式。</a:t>
            </a:r>
          </a:p>
          <a:p>
            <a:r>
              <a:rPr lang="zh-CN" altLang="en-US" dirty="0" smtClean="0"/>
              <a:t>前面的</a:t>
            </a:r>
            <a:r>
              <a:rPr lang="en-US" altLang="zh-CN" dirty="0" smtClean="0"/>
              <a:t>player</a:t>
            </a:r>
            <a:r>
              <a:rPr lang="zh-CN" altLang="en-US" dirty="0" smtClean="0"/>
              <a:t>引用中就有一个</a:t>
            </a:r>
            <a:r>
              <a:rPr lang="en-US" altLang="zh-CN" dirty="0" err="1" smtClean="0"/>
              <a:t>const_cast</a:t>
            </a:r>
            <a:r>
              <a:rPr lang="zh-CN" altLang="en-US" dirty="0" smtClean="0"/>
              <a:t>，注意</a:t>
            </a:r>
            <a:r>
              <a:rPr lang="en-US" altLang="zh-CN" dirty="0" err="1" smtClean="0"/>
              <a:t>const_cast</a:t>
            </a:r>
            <a:r>
              <a:rPr lang="zh-CN" altLang="en-US" dirty="0" smtClean="0"/>
              <a:t>应该慎用，后两种</a:t>
            </a:r>
            <a:r>
              <a:rPr lang="en-US" altLang="zh-CN" dirty="0" smtClean="0"/>
              <a:t>cast</a:t>
            </a:r>
            <a:r>
              <a:rPr lang="zh-CN" altLang="en-US" dirty="0" smtClean="0"/>
              <a:t>将不再涉及。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78781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err="1" smtClean="0"/>
              <a:t>cin</a:t>
            </a:r>
            <a:r>
              <a:rPr lang="zh-CN" altLang="en-US" dirty="0" smtClean="0"/>
              <a:t>和</a:t>
            </a:r>
            <a:r>
              <a:rPr lang="en-US" altLang="zh-CN" dirty="0" err="1" smtClean="0"/>
              <a:t>cout</a:t>
            </a:r>
            <a:r>
              <a:rPr lang="zh-CN" altLang="en-US" dirty="0" smtClean="0"/>
              <a:t>是</a:t>
            </a:r>
            <a:r>
              <a:rPr lang="en-US" altLang="zh-CN" dirty="0" smtClean="0"/>
              <a:t>C++</a:t>
            </a:r>
            <a:r>
              <a:rPr lang="zh-CN" altLang="en-US" dirty="0" smtClean="0"/>
              <a:t>新定义的流输入输出方式，它们的用法是用“</a:t>
            </a:r>
            <a:r>
              <a:rPr lang="en-US" altLang="zh-CN" dirty="0" smtClean="0"/>
              <a:t>&gt;&gt;”</a:t>
            </a:r>
            <a:r>
              <a:rPr lang="zh-CN" altLang="en-US" dirty="0" smtClean="0"/>
              <a:t> 或“</a:t>
            </a:r>
            <a:r>
              <a:rPr lang="en-US" altLang="zh-CN" dirty="0" smtClean="0"/>
              <a:t>&lt;&lt;”</a:t>
            </a:r>
            <a:r>
              <a:rPr lang="zh-CN" altLang="en-US" dirty="0" smtClean="0"/>
              <a:t> （提取，插入）像串糖葫芦一样把变量串起来，被串起来的变量将按顺序被读入或输出。最后那个</a:t>
            </a:r>
            <a:r>
              <a:rPr lang="en-US" altLang="zh-CN" dirty="0" err="1" smtClean="0"/>
              <a:t>std</a:t>
            </a:r>
            <a:r>
              <a:rPr lang="en-US" altLang="zh-CN" dirty="0" smtClean="0"/>
              <a:t>::</a:t>
            </a:r>
            <a:r>
              <a:rPr lang="en-US" altLang="zh-CN" dirty="0" err="1" smtClean="0"/>
              <a:t>endl</a:t>
            </a:r>
            <a:r>
              <a:rPr lang="zh-CN" altLang="en-US" dirty="0" smtClean="0"/>
              <a:t>表示换行。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16335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大家都知道，学习编程最困难的部分不在于编程语言本身的特性，而在于建立用程序解决问题的思维模式。所幸大家都学过</a:t>
            </a:r>
            <a:r>
              <a:rPr lang="en-US" altLang="zh-CN" dirty="0" smtClean="0"/>
              <a:t>C</a:t>
            </a:r>
            <a:r>
              <a:rPr lang="zh-CN" altLang="en-US" dirty="0" smtClean="0"/>
              <a:t>语言，我就省了很多事儿了，又所幸</a:t>
            </a:r>
            <a:r>
              <a:rPr lang="en-US" altLang="zh-CN" dirty="0" smtClean="0"/>
              <a:t>C++</a:t>
            </a:r>
            <a:r>
              <a:rPr lang="zh-CN" altLang="en-US" dirty="0" smtClean="0"/>
              <a:t>是由</a:t>
            </a:r>
            <a:r>
              <a:rPr lang="en-US" altLang="zh-CN" dirty="0" smtClean="0"/>
              <a:t>C</a:t>
            </a:r>
            <a:r>
              <a:rPr lang="zh-CN" altLang="en-US" dirty="0" smtClean="0"/>
              <a:t>语言发展来的，所以我们就从</a:t>
            </a:r>
            <a:r>
              <a:rPr lang="en-US" altLang="zh-CN" dirty="0" smtClean="0"/>
              <a:t>C</a:t>
            </a:r>
            <a:r>
              <a:rPr lang="zh-CN" altLang="en-US" dirty="0" smtClean="0"/>
              <a:t>语言的几角旮旯开始，讲</a:t>
            </a:r>
            <a:r>
              <a:rPr lang="en-US" altLang="zh-CN" dirty="0" smtClean="0"/>
              <a:t>C++</a:t>
            </a:r>
            <a:r>
              <a:rPr lang="zh-CN" altLang="en-US" dirty="0" smtClean="0"/>
              <a:t>本身的东西。</a:t>
            </a:r>
            <a:endParaRPr lang="en-US" altLang="zh-CN" dirty="0" smtClean="0"/>
          </a:p>
          <a:p>
            <a:r>
              <a:rPr lang="en-US" altLang="zh-CN" dirty="0" smtClean="0"/>
              <a:t>C++ Primer</a:t>
            </a:r>
            <a:r>
              <a:rPr lang="zh-CN" altLang="en-US" dirty="0" smtClean="0"/>
              <a:t>最适合入门，</a:t>
            </a:r>
            <a:r>
              <a:rPr lang="en-US" altLang="zh-CN" dirty="0" smtClean="0"/>
              <a:t>The C++ Programming Language</a:t>
            </a:r>
            <a:r>
              <a:rPr lang="zh-CN" altLang="en-US" dirty="0" smtClean="0"/>
              <a:t>适合已经对另外一门面向对象的语言非常熟悉的同学。</a:t>
            </a: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CN" smtClean="0"/>
              <a:pPr/>
              <a:t>2</a:t>
            </a:fld>
            <a:endParaRPr lang="zh-CN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有默认值的形参必须是该函数的最后一个或几个形参。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399789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39978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类型不同或数目不同均可，但若只有返回值类型不同则不行。</a:t>
            </a:r>
          </a:p>
          <a:p>
            <a:r>
              <a:rPr lang="zh-CN" altLang="en-US" dirty="0" smtClean="0"/>
              <a:t>两个</a:t>
            </a:r>
            <a:r>
              <a:rPr lang="en-US" altLang="zh-CN" dirty="0" err="1" smtClean="0"/>
              <a:t>GoToPoint</a:t>
            </a:r>
            <a:r>
              <a:rPr lang="zh-CN" altLang="en-US" dirty="0" smtClean="0"/>
              <a:t>函数参数具有显著的不同，但名字一样，调用时由编译器根据传进的参数决定到底调用哪一个。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753657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new</a:t>
            </a:r>
            <a:r>
              <a:rPr lang="zh-CN" altLang="en-US" dirty="0" smtClean="0"/>
              <a:t>和</a:t>
            </a:r>
            <a:r>
              <a:rPr lang="en-US" altLang="zh-CN" dirty="0" smtClean="0"/>
              <a:t>delete</a:t>
            </a:r>
            <a:r>
              <a:rPr lang="zh-CN" altLang="en-US" dirty="0" smtClean="0"/>
              <a:t>是</a:t>
            </a:r>
            <a:r>
              <a:rPr lang="en-US" altLang="zh-CN" dirty="0" smtClean="0"/>
              <a:t>C++</a:t>
            </a:r>
            <a:r>
              <a:rPr lang="zh-CN" altLang="en-US" dirty="0" smtClean="0"/>
              <a:t>引入的运算符，作用与</a:t>
            </a:r>
            <a:r>
              <a:rPr lang="en-US" altLang="zh-CN" dirty="0" smtClean="0"/>
              <a:t>C</a:t>
            </a:r>
            <a:r>
              <a:rPr lang="zh-CN" altLang="en-US" dirty="0" smtClean="0"/>
              <a:t>中的</a:t>
            </a:r>
            <a:r>
              <a:rPr lang="en-US" altLang="zh-CN" dirty="0" err="1" smtClean="0"/>
              <a:t>malloc</a:t>
            </a:r>
            <a:r>
              <a:rPr lang="zh-CN" altLang="en-US" dirty="0" smtClean="0"/>
              <a:t>和</a:t>
            </a:r>
            <a:r>
              <a:rPr lang="en-US" altLang="zh-CN" dirty="0" smtClean="0"/>
              <a:t>free</a:t>
            </a:r>
            <a:r>
              <a:rPr lang="zh-CN" altLang="en-US" dirty="0" smtClean="0"/>
              <a:t>相仿。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470105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24</a:t>
            </a:fld>
            <a:endParaRPr lang="zh-CN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结构体在</a:t>
            </a:r>
            <a:r>
              <a:rPr lang="en-US" altLang="zh-CN" dirty="0" smtClean="0"/>
              <a:t>C</a:t>
            </a:r>
            <a:r>
              <a:rPr lang="zh-CN" altLang="en-US" dirty="0" smtClean="0"/>
              <a:t>中的实质是一堆变量的集合；在</a:t>
            </a:r>
            <a:r>
              <a:rPr lang="en-US" altLang="zh-CN" dirty="0" smtClean="0"/>
              <a:t>C++</a:t>
            </a:r>
            <a:r>
              <a:rPr lang="zh-CN" altLang="en-US" dirty="0" smtClean="0"/>
              <a:t>中，</a:t>
            </a:r>
            <a:r>
              <a:rPr lang="en-US" altLang="zh-CN" dirty="0" err="1" smtClean="0"/>
              <a:t>struct</a:t>
            </a:r>
            <a:r>
              <a:rPr lang="zh-CN" altLang="en-US" dirty="0" smtClean="0"/>
              <a:t>关键字仍然有效，但其意义已经改变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仅仅是另外一种声明一个类的方法。一个类应当被看作一种类型，这种类型声明的变量叫做对象，或者叫做这个类的实例。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362491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声明一个类，用</a:t>
            </a:r>
            <a:r>
              <a:rPr lang="en-US" altLang="zh-CN" dirty="0" smtClean="0"/>
              <a:t>class</a:t>
            </a:r>
            <a:r>
              <a:rPr lang="zh-CN" altLang="en-US" dirty="0" smtClean="0"/>
              <a:t>关键字，样式和声明一个结构体是差不多的。不同的是多了</a:t>
            </a:r>
            <a:r>
              <a:rPr lang="en-US" altLang="zh-CN" dirty="0" smtClean="0"/>
              <a:t>private</a:t>
            </a:r>
            <a:r>
              <a:rPr lang="zh-CN" altLang="en-US" dirty="0" smtClean="0"/>
              <a:t>和</a:t>
            </a:r>
            <a:r>
              <a:rPr lang="en-US" altLang="zh-CN" dirty="0" smtClean="0"/>
              <a:t>public</a:t>
            </a:r>
            <a:r>
              <a:rPr lang="zh-CN" altLang="en-US" dirty="0" smtClean="0"/>
              <a:t>这两个关键字，他们被称作成员的访问权限。声明在</a:t>
            </a:r>
            <a:r>
              <a:rPr lang="en-US" altLang="zh-CN" dirty="0" smtClean="0"/>
              <a:t>public</a:t>
            </a:r>
            <a:r>
              <a:rPr lang="zh-CN" altLang="en-US" dirty="0" smtClean="0"/>
              <a:t>之下的成员用法与结构中的一样，在任何地方都可以直接访问这个成员；声明在</a:t>
            </a:r>
            <a:r>
              <a:rPr lang="en-US" altLang="zh-CN" dirty="0" smtClean="0"/>
              <a:t>private</a:t>
            </a:r>
            <a:r>
              <a:rPr lang="zh-CN" altLang="en-US" dirty="0" smtClean="0"/>
              <a:t>之下的成员，则只能被本类中的成员函数访问，在类外部是不可见的。不过，这一点我们很快就会做出修正。除了这两种访问权限之外，还有一种</a:t>
            </a:r>
            <a:r>
              <a:rPr lang="en-US" altLang="zh-CN" dirty="0" smtClean="0"/>
              <a:t>protected</a:t>
            </a:r>
            <a:r>
              <a:rPr lang="zh-CN" altLang="en-US" dirty="0" smtClean="0"/>
              <a:t>，后面也会讲到他的意义，</a:t>
            </a:r>
            <a:r>
              <a:rPr lang="en-US" altLang="zh-CN" dirty="0" smtClean="0"/>
              <a:t>protected</a:t>
            </a:r>
            <a:r>
              <a:rPr lang="zh-CN" altLang="en-US" dirty="0" smtClean="0"/>
              <a:t>成员的访问权限与</a:t>
            </a:r>
            <a:r>
              <a:rPr lang="en-US" altLang="zh-CN" dirty="0" smtClean="0"/>
              <a:t>private</a:t>
            </a:r>
            <a:r>
              <a:rPr lang="zh-CN" altLang="en-US" dirty="0" smtClean="0"/>
              <a:t>成员一致。</a:t>
            </a:r>
          </a:p>
          <a:p>
            <a:r>
              <a:rPr lang="zh-CN" altLang="en-US" dirty="0" smtClean="0"/>
              <a:t>如果声明一个成员之前没有出现访问权限的标识，则默认为</a:t>
            </a:r>
            <a:r>
              <a:rPr lang="en-US" altLang="zh-CN" dirty="0" smtClean="0"/>
              <a:t>private</a:t>
            </a:r>
            <a:r>
              <a:rPr lang="zh-CN" altLang="en-US" dirty="0" smtClean="0"/>
              <a:t>。</a:t>
            </a:r>
            <a:r>
              <a:rPr lang="en-US" altLang="zh-CN" dirty="0" err="1" smtClean="0"/>
              <a:t>struct</a:t>
            </a:r>
            <a:r>
              <a:rPr lang="zh-CN" altLang="en-US" dirty="0" smtClean="0"/>
              <a:t>也可以声明一个类，与</a:t>
            </a:r>
            <a:r>
              <a:rPr lang="en-US" altLang="zh-CN" dirty="0" smtClean="0"/>
              <a:t>class</a:t>
            </a:r>
            <a:r>
              <a:rPr lang="zh-CN" altLang="en-US" dirty="0" smtClean="0"/>
              <a:t>的唯一区别是</a:t>
            </a:r>
            <a:r>
              <a:rPr lang="en-US" altLang="zh-CN" dirty="0" smtClean="0"/>
              <a:t>——</a:t>
            </a:r>
            <a:r>
              <a:rPr lang="en-US" altLang="zh-CN" dirty="0" err="1" smtClean="0"/>
              <a:t>struct</a:t>
            </a:r>
            <a:r>
              <a:rPr lang="zh-CN" altLang="en-US" dirty="0" smtClean="0"/>
              <a:t>中没有访问权限的成员默认为</a:t>
            </a:r>
            <a:r>
              <a:rPr lang="en-US" altLang="zh-CN" dirty="0" smtClean="0"/>
              <a:t>public</a:t>
            </a:r>
            <a:r>
              <a:rPr lang="zh-CN" altLang="en-US" dirty="0" smtClean="0"/>
              <a:t>。这么做的原因是令</a:t>
            </a:r>
            <a:r>
              <a:rPr lang="en-US" altLang="zh-CN" dirty="0" smtClean="0"/>
              <a:t>C</a:t>
            </a:r>
            <a:r>
              <a:rPr lang="zh-CN" altLang="en-US" dirty="0" smtClean="0"/>
              <a:t>代码可以无障碍的迁移到</a:t>
            </a:r>
            <a:r>
              <a:rPr lang="en-US" altLang="zh-CN" dirty="0" smtClean="0"/>
              <a:t>C++</a:t>
            </a:r>
            <a:r>
              <a:rPr lang="zh-CN" altLang="en-US" dirty="0" smtClean="0"/>
              <a:t>。</a:t>
            </a:r>
          </a:p>
          <a:p>
            <a:r>
              <a:rPr lang="en-US" altLang="zh-CN" dirty="0" err="1" smtClean="0"/>
              <a:t>BaseState</a:t>
            </a:r>
            <a:r>
              <a:rPr lang="zh-CN" altLang="en-US" dirty="0" smtClean="0"/>
              <a:t>类中，两个个成员变量是</a:t>
            </a:r>
            <a:r>
              <a:rPr lang="en-US" altLang="zh-CN" dirty="0" smtClean="0"/>
              <a:t>private</a:t>
            </a:r>
            <a:r>
              <a:rPr lang="zh-CN" altLang="en-US" dirty="0" smtClean="0"/>
              <a:t>的，在类之外不能访问。所有的成员函数都是</a:t>
            </a:r>
            <a:r>
              <a:rPr lang="en-US" altLang="zh-CN" dirty="0" smtClean="0"/>
              <a:t>public</a:t>
            </a:r>
            <a:r>
              <a:rPr lang="zh-CN" altLang="en-US" dirty="0" smtClean="0"/>
              <a:t>的，可以在类外部被访问。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486048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比如</a:t>
            </a:r>
            <a:r>
              <a:rPr lang="en-US" altLang="zh-CN" dirty="0" err="1" smtClean="0"/>
              <a:t>GetPos</a:t>
            </a:r>
            <a:r>
              <a:rPr lang="zh-CN" altLang="en-US" dirty="0" smtClean="0"/>
              <a:t>等函数比较简单，就直接在类定义的地方定义，</a:t>
            </a:r>
            <a:r>
              <a:rPr lang="en-US" altLang="zh-CN" dirty="0" err="1" smtClean="0"/>
              <a:t>UpdatePos</a:t>
            </a:r>
            <a:r>
              <a:rPr lang="zh-CN" altLang="en-US" dirty="0" smtClean="0"/>
              <a:t>稍微复杂一点，就单独拿到</a:t>
            </a:r>
            <a:r>
              <a:rPr lang="en-US" altLang="zh-CN" dirty="0" smtClean="0"/>
              <a:t>BaseState.cpp</a:t>
            </a:r>
            <a:r>
              <a:rPr lang="zh-CN" altLang="en-US" dirty="0" smtClean="0"/>
              <a:t>里面定义。</a:t>
            </a:r>
            <a:endParaRPr lang="en-US" altLang="zh-CN" dirty="0" smtClean="0"/>
          </a:p>
          <a:p>
            <a:r>
              <a:rPr lang="en-US" altLang="zh-CN" dirty="0" smtClean="0"/>
              <a:t>::</a:t>
            </a:r>
            <a:r>
              <a:rPr lang="zh-CN" altLang="en-US" dirty="0" smtClean="0"/>
              <a:t>是“域运算符”，指明</a:t>
            </a:r>
            <a:r>
              <a:rPr lang="en-US" altLang="zh-CN" dirty="0" err="1" smtClean="0"/>
              <a:t>UpdatePos</a:t>
            </a:r>
            <a:r>
              <a:rPr lang="zh-CN" altLang="en-US" dirty="0" smtClean="0"/>
              <a:t>是</a:t>
            </a:r>
            <a:r>
              <a:rPr lang="en-US" altLang="zh-CN" dirty="0" err="1" smtClean="0"/>
              <a:t>BaseState</a:t>
            </a:r>
            <a:r>
              <a:rPr lang="zh-CN" altLang="en-US" dirty="0" smtClean="0"/>
              <a:t>的成员，前面有过</a:t>
            </a:r>
            <a:r>
              <a:rPr lang="en-US" altLang="zh-CN" dirty="0" err="1" smtClean="0"/>
              <a:t>std</a:t>
            </a:r>
            <a:r>
              <a:rPr lang="en-US" altLang="zh-CN" dirty="0" smtClean="0"/>
              <a:t>::</a:t>
            </a:r>
            <a:r>
              <a:rPr lang="en-US" altLang="zh-CN" dirty="0" err="1" smtClean="0"/>
              <a:t>cout</a:t>
            </a:r>
            <a:r>
              <a:rPr lang="zh-CN" altLang="en-US" dirty="0" smtClean="0"/>
              <a:t>，那里也是域运算符，是指明</a:t>
            </a:r>
            <a:r>
              <a:rPr lang="en-US" altLang="zh-CN" dirty="0" err="1" smtClean="0"/>
              <a:t>cout</a:t>
            </a:r>
            <a:r>
              <a:rPr lang="zh-CN" altLang="en-US" dirty="0" smtClean="0"/>
              <a:t>是</a:t>
            </a:r>
            <a:r>
              <a:rPr lang="en-US" altLang="zh-CN" dirty="0" err="1" smtClean="0"/>
              <a:t>std</a:t>
            </a:r>
            <a:r>
              <a:rPr lang="zh-CN" altLang="en-US" dirty="0" smtClean="0"/>
              <a:t>的成员。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27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612143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>
                <a:solidFill>
                  <a:srgbClr val="FFFFFF"/>
                </a:solidFill>
              </a:rPr>
              <a:t>通常情况下，指明</a:t>
            </a:r>
            <a:r>
              <a:rPr lang="en-US" altLang="zh-CN" dirty="0" smtClean="0">
                <a:solidFill>
                  <a:srgbClr val="FFFFFF"/>
                </a:solidFill>
              </a:rPr>
              <a:t>this</a:t>
            </a:r>
            <a:r>
              <a:rPr lang="zh-CN" altLang="en-US" dirty="0" smtClean="0">
                <a:solidFill>
                  <a:srgbClr val="FFFFFF"/>
                </a:solidFill>
              </a:rPr>
              <a:t>和不指明</a:t>
            </a:r>
            <a:r>
              <a:rPr lang="en-US" altLang="zh-CN" dirty="0" smtClean="0">
                <a:solidFill>
                  <a:srgbClr val="FFFFFF"/>
                </a:solidFill>
              </a:rPr>
              <a:t>this</a:t>
            </a:r>
            <a:r>
              <a:rPr lang="zh-CN" altLang="en-US" dirty="0" smtClean="0">
                <a:solidFill>
                  <a:srgbClr val="FFFFFF"/>
                </a:solidFill>
              </a:rPr>
              <a:t>完全等价，不过存在特殊的情况，想必大家都遇到过，</a:t>
            </a:r>
            <a:r>
              <a:rPr lang="en-US" altLang="zh-CN" dirty="0" smtClean="0">
                <a:solidFill>
                  <a:srgbClr val="FFFFFF"/>
                </a:solidFill>
              </a:rPr>
              <a:t>C</a:t>
            </a:r>
            <a:r>
              <a:rPr lang="zh-CN" altLang="en-US" dirty="0" smtClean="0">
                <a:solidFill>
                  <a:srgbClr val="FFFFFF"/>
                </a:solidFill>
              </a:rPr>
              <a:t>语言里一个局部变量可以屏蔽全局变量，使得在局部变量的生存周期内被屏蔽的全局变量无效</a:t>
            </a:r>
            <a:r>
              <a:rPr lang="en-US" altLang="zh-CN" dirty="0" smtClean="0">
                <a:solidFill>
                  <a:srgbClr val="FFFFFF"/>
                </a:solidFill>
              </a:rPr>
              <a:t>——</a:t>
            </a:r>
            <a:r>
              <a:rPr lang="zh-CN" altLang="en-US" dirty="0" smtClean="0">
                <a:solidFill>
                  <a:srgbClr val="FFFFFF"/>
                </a:solidFill>
              </a:rPr>
              <a:t>某成员函数的形参恰好与类的成员变量同名，在该函数中，成员变量被形参屏蔽，访问时需要用</a:t>
            </a:r>
            <a:r>
              <a:rPr lang="en-US" altLang="zh-CN" dirty="0" smtClean="0">
                <a:solidFill>
                  <a:srgbClr val="FFFFFF"/>
                </a:solidFill>
              </a:rPr>
              <a:t>this</a:t>
            </a:r>
            <a:r>
              <a:rPr lang="zh-CN" altLang="en-US" dirty="0" smtClean="0">
                <a:solidFill>
                  <a:srgbClr val="FFFFFF"/>
                </a:solidFill>
              </a:rPr>
              <a:t>指针指明。比如把</a:t>
            </a:r>
            <a:r>
              <a:rPr lang="en-US" altLang="zh-CN" dirty="0" err="1" smtClean="0">
                <a:solidFill>
                  <a:srgbClr val="FFFFFF"/>
                </a:solidFill>
              </a:rPr>
              <a:t>UpdatePosEps</a:t>
            </a:r>
            <a:r>
              <a:rPr lang="zh-CN" altLang="en-US" dirty="0" smtClean="0">
                <a:solidFill>
                  <a:srgbClr val="FFFFFF"/>
                </a:solidFill>
              </a:rPr>
              <a:t>函数的形参改成</a:t>
            </a:r>
            <a:r>
              <a:rPr lang="en-US" altLang="zh-CN" dirty="0" err="1" smtClean="0">
                <a:solidFill>
                  <a:srgbClr val="FFFFFF"/>
                </a:solidFill>
              </a:rPr>
              <a:t>mPosEps</a:t>
            </a:r>
            <a:r>
              <a:rPr lang="zh-CN" altLang="en-US" dirty="0" smtClean="0">
                <a:solidFill>
                  <a:srgbClr val="FFFFFF"/>
                </a:solidFill>
              </a:rPr>
              <a:t>，函数里就只能用</a:t>
            </a:r>
            <a:r>
              <a:rPr lang="en-US" altLang="zh-CN" dirty="0" smtClean="0">
                <a:solidFill>
                  <a:srgbClr val="FFFFFF"/>
                </a:solidFill>
              </a:rPr>
              <a:t>this</a:t>
            </a:r>
            <a:r>
              <a:rPr lang="zh-CN" altLang="en-US" dirty="0" smtClean="0">
                <a:solidFill>
                  <a:srgbClr val="FFFFFF"/>
                </a:solidFill>
              </a:rPr>
              <a:t>指针访问</a:t>
            </a:r>
            <a:r>
              <a:rPr lang="en-US" altLang="zh-CN" dirty="0" err="1" smtClean="0">
                <a:solidFill>
                  <a:srgbClr val="FFFFFF"/>
                </a:solidFill>
              </a:rPr>
              <a:t>mPosEps</a:t>
            </a:r>
            <a:r>
              <a:rPr lang="zh-CN" altLang="en-US" dirty="0" smtClean="0">
                <a:solidFill>
                  <a:srgbClr val="FFFFFF"/>
                </a:solidFill>
              </a:rPr>
              <a:t>。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28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147762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这个函数的声明比一般函数多了点东西，不仅前面有个</a:t>
            </a:r>
            <a:r>
              <a:rPr lang="en-US" altLang="zh-CN" dirty="0" err="1" smtClean="0"/>
              <a:t>const</a:t>
            </a:r>
            <a:r>
              <a:rPr lang="zh-CN" altLang="en-US" dirty="0" smtClean="0"/>
              <a:t>，而且后面还有一个</a:t>
            </a:r>
            <a:r>
              <a:rPr lang="en-US" altLang="zh-CN" dirty="0" err="1" smtClean="0"/>
              <a:t>const</a:t>
            </a:r>
            <a:r>
              <a:rPr lang="zh-CN" altLang="en-US" dirty="0" smtClean="0"/>
              <a:t>。前面那个</a:t>
            </a:r>
            <a:r>
              <a:rPr lang="en-US" altLang="zh-CN" dirty="0" err="1" smtClean="0"/>
              <a:t>const</a:t>
            </a:r>
            <a:r>
              <a:rPr lang="zh-CN" altLang="en-US" dirty="0" smtClean="0"/>
              <a:t>是返回值类型，常量</a:t>
            </a:r>
            <a:r>
              <a:rPr lang="en-US" altLang="zh-CN" dirty="0" smtClean="0"/>
              <a:t>vector</a:t>
            </a:r>
            <a:r>
              <a:rPr lang="zh-CN" altLang="en-US" dirty="0" smtClean="0"/>
              <a:t>引用，后面那个</a:t>
            </a:r>
            <a:r>
              <a:rPr lang="en-US" altLang="zh-CN" dirty="0" err="1" smtClean="0"/>
              <a:t>const</a:t>
            </a:r>
            <a:r>
              <a:rPr lang="zh-CN" altLang="en-US" dirty="0" smtClean="0"/>
              <a:t>是重点，加了这个</a:t>
            </a:r>
            <a:r>
              <a:rPr lang="en-US" altLang="zh-CN" dirty="0" err="1" smtClean="0"/>
              <a:t>const</a:t>
            </a:r>
            <a:r>
              <a:rPr lang="zh-CN" altLang="en-US" dirty="0" smtClean="0"/>
              <a:t>之后</a:t>
            </a:r>
            <a:r>
              <a:rPr lang="en-US" altLang="zh-CN" dirty="0" smtClean="0"/>
              <a:t>……</a:t>
            </a:r>
          </a:p>
          <a:p>
            <a:r>
              <a:rPr lang="zh-CN" altLang="en-US" dirty="0" smtClean="0">
                <a:solidFill>
                  <a:srgbClr val="FFFFFF"/>
                </a:solidFill>
              </a:rPr>
              <a:t>成员变量被附加的</a:t>
            </a:r>
            <a:r>
              <a:rPr lang="en-US" altLang="zh-CN" dirty="0" err="1" smtClean="0">
                <a:solidFill>
                  <a:srgbClr val="FFFFFF"/>
                </a:solidFill>
              </a:rPr>
              <a:t>const</a:t>
            </a:r>
            <a:r>
              <a:rPr lang="zh-CN" altLang="en-US" dirty="0" smtClean="0">
                <a:solidFill>
                  <a:srgbClr val="FFFFFF"/>
                </a:solidFill>
              </a:rPr>
              <a:t>属性实际上来自于</a:t>
            </a:r>
            <a:r>
              <a:rPr lang="en-US" altLang="zh-CN" dirty="0" smtClean="0">
                <a:solidFill>
                  <a:srgbClr val="FFFFFF"/>
                </a:solidFill>
              </a:rPr>
              <a:t>this</a:t>
            </a:r>
            <a:r>
              <a:rPr lang="zh-CN" altLang="en-US" dirty="0" smtClean="0">
                <a:solidFill>
                  <a:srgbClr val="FFFFFF"/>
                </a:solidFill>
              </a:rPr>
              <a:t>指针的常量性，其道理很浅显</a:t>
            </a:r>
            <a:r>
              <a:rPr lang="en-US" altLang="zh-CN" dirty="0" smtClean="0">
                <a:solidFill>
                  <a:srgbClr val="FFFFFF"/>
                </a:solidFill>
              </a:rPr>
              <a:t>——</a:t>
            </a:r>
            <a:r>
              <a:rPr lang="zh-CN" altLang="en-US" dirty="0" smtClean="0">
                <a:solidFill>
                  <a:srgbClr val="FFFFFF"/>
                </a:solidFill>
              </a:rPr>
              <a:t>一个常量实例的任何成员都是右值。这也说明，</a:t>
            </a:r>
            <a:r>
              <a:rPr lang="en-US" altLang="zh-CN" dirty="0" smtClean="0">
                <a:solidFill>
                  <a:srgbClr val="FFFFFF"/>
                </a:solidFill>
              </a:rPr>
              <a:t>this</a:t>
            </a:r>
            <a:r>
              <a:rPr lang="zh-CN" altLang="en-US" dirty="0" smtClean="0">
                <a:solidFill>
                  <a:srgbClr val="FFFFFF"/>
                </a:solidFill>
              </a:rPr>
              <a:t>指针的存在，是成员函数可以访问成员变量的原因。</a:t>
            </a:r>
            <a:endParaRPr lang="en-US" altLang="zh-CN" dirty="0" smtClean="0">
              <a:solidFill>
                <a:srgbClr val="FFFFFF"/>
              </a:solidFill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>
                <a:solidFill>
                  <a:srgbClr val="FFFFFF"/>
                </a:solidFill>
              </a:rPr>
              <a:t>这样的声明，意在向别人说明，调用这个函数之后，成员变量不会发生任何变化。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29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20019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3</a:t>
            </a:fld>
            <a:endParaRPr lang="zh-CN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>
                <a:solidFill>
                  <a:srgbClr val="FFFFFF"/>
                </a:solidFill>
              </a:rPr>
              <a:t>冒号之后到括号之前，是构造函数特有的初始化列表，每一个成员变量用括号的形式初始化（只能用括号的形式），成员变量之间用逗号分隔。</a:t>
            </a:r>
            <a:endParaRPr lang="en-US" altLang="zh-CN" dirty="0" smtClean="0">
              <a:solidFill>
                <a:srgbClr val="FFFFFF"/>
              </a:solidFill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>
                <a:solidFill>
                  <a:srgbClr val="FFFFFF"/>
                </a:solidFill>
              </a:rPr>
              <a:t>不带任何参数的叫默认构造函数，如果定义对象时，既没有使用括号的形式初始化，也没有使用</a:t>
            </a:r>
            <a:r>
              <a:rPr lang="en-US" altLang="zh-CN" dirty="0" smtClean="0">
                <a:solidFill>
                  <a:srgbClr val="FFFFFF"/>
                </a:solidFill>
              </a:rPr>
              <a:t>=</a:t>
            </a:r>
            <a:r>
              <a:rPr lang="zh-CN" altLang="en-US" dirty="0" smtClean="0">
                <a:solidFill>
                  <a:srgbClr val="FFFFFF"/>
                </a:solidFill>
              </a:rPr>
              <a:t>的形式初始化，那么默认构造函数将被调用。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30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500804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</a:pPr>
            <a:r>
              <a:rPr lang="zh-CN" altLang="en-US" dirty="0" smtClean="0">
                <a:solidFill>
                  <a:srgbClr val="FFFFFF"/>
                </a:solidFill>
              </a:rPr>
              <a:t>带同类型引用或常量引用为参数的，叫拷贝构造函数，定义对象时，如果用</a:t>
            </a:r>
            <a:r>
              <a:rPr lang="en-US" altLang="zh-CN" dirty="0" smtClean="0">
                <a:solidFill>
                  <a:srgbClr val="FFFFFF"/>
                </a:solidFill>
              </a:rPr>
              <a:t>=</a:t>
            </a:r>
            <a:r>
              <a:rPr lang="zh-CN" altLang="en-US" dirty="0" smtClean="0">
                <a:solidFill>
                  <a:srgbClr val="FFFFFF"/>
                </a:solidFill>
              </a:rPr>
              <a:t>形式初始化，拷贝构造函数将被调用；</a:t>
            </a:r>
          </a:p>
          <a:p>
            <a:pPr lvl="0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</a:pPr>
            <a:r>
              <a:rPr lang="zh-CN" altLang="en-US" dirty="0" smtClean="0">
                <a:solidFill>
                  <a:srgbClr val="FFFFFF"/>
                </a:solidFill>
              </a:rPr>
              <a:t>带其他类型参数的，是一般的构造函数，定义对象时，用括号的形式初始化，实际上就是调用对应的构造函数。</a:t>
            </a:r>
          </a:p>
          <a:p>
            <a:pPr lvl="0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</a:pPr>
            <a:r>
              <a:rPr lang="zh-CN" altLang="en-US" dirty="0" smtClean="0">
                <a:solidFill>
                  <a:srgbClr val="FFFFFF"/>
                </a:solidFill>
              </a:rPr>
              <a:t>当前两种构造函数缺省时，编译器将自动合成缺省的构造函数：</a:t>
            </a:r>
          </a:p>
          <a:p>
            <a:pPr lvl="0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</a:pPr>
            <a:r>
              <a:rPr lang="zh-CN" altLang="en-US" dirty="0" smtClean="0">
                <a:solidFill>
                  <a:srgbClr val="FFFFFF"/>
                </a:solidFill>
              </a:rPr>
              <a:t>对于内置类型的成员变量，缺省默认构造函数不做任何事情，缺省拷贝构造函数复制其值；</a:t>
            </a:r>
          </a:p>
          <a:p>
            <a:pPr lvl="0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</a:pPr>
            <a:r>
              <a:rPr lang="zh-CN" altLang="en-US" dirty="0" smtClean="0">
                <a:solidFill>
                  <a:srgbClr val="FFFFFF"/>
                </a:solidFill>
              </a:rPr>
              <a:t>对于类类型的成员变量，缺省默认构造函数将调用该成员变量的默认构造函数，缺省拷贝构造函数调用该成员的拷贝构造函数，</a:t>
            </a:r>
          </a:p>
          <a:p>
            <a:pPr lvl="0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</a:pPr>
            <a:r>
              <a:rPr lang="zh-CN" altLang="en-US" dirty="0" smtClean="0">
                <a:solidFill>
                  <a:srgbClr val="FFFFFF"/>
                </a:solidFill>
              </a:rPr>
              <a:t>若该成员变量的默认构造函数或拷贝构造函数不可用（下面将会说明为什么不可用），那么将无法通过编译。</a:t>
            </a:r>
          </a:p>
          <a:p>
            <a:pPr lvl="0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</a:pPr>
            <a:r>
              <a:rPr lang="zh-CN" altLang="en-US" dirty="0" smtClean="0">
                <a:solidFill>
                  <a:srgbClr val="FFFFFF"/>
                </a:solidFill>
              </a:rPr>
              <a:t>不能显式调用构造函数</a:t>
            </a:r>
            <a:r>
              <a:rPr lang="en-US" altLang="zh-CN" dirty="0" smtClean="0">
                <a:solidFill>
                  <a:srgbClr val="FFFFFF"/>
                </a:solidFill>
              </a:rPr>
              <a:t>——</a:t>
            </a:r>
            <a:r>
              <a:rPr lang="zh-CN" altLang="en-US" dirty="0" smtClean="0">
                <a:solidFill>
                  <a:srgbClr val="FFFFFF"/>
                </a:solidFill>
              </a:rPr>
              <a:t>即构造函数只会在对象定义时被调用一次，今后再无它途。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31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500804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这个构造函数表面</a:t>
            </a:r>
            <a:r>
              <a:rPr lang="en-US" altLang="zh-CN" dirty="0" smtClean="0"/>
              <a:t>Ray</a:t>
            </a:r>
            <a:r>
              <a:rPr lang="zh-CN" altLang="en-US" dirty="0" smtClean="0"/>
              <a:t>类型可以隐式转换为</a:t>
            </a:r>
            <a:r>
              <a:rPr lang="en-US" altLang="zh-CN" dirty="0" smtClean="0"/>
              <a:t>Line</a:t>
            </a:r>
            <a:r>
              <a:rPr lang="zh-CN" altLang="en-US" dirty="0" smtClean="0"/>
              <a:t>类型。</a:t>
            </a: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32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402701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当对象离开其生存空间，或者被</a:t>
            </a:r>
            <a:r>
              <a:rPr lang="en-US" altLang="zh-CN" dirty="0" smtClean="0"/>
              <a:t>delete</a:t>
            </a:r>
            <a:r>
              <a:rPr lang="zh-CN" altLang="en-US" dirty="0" smtClean="0"/>
              <a:t>时，析构函数将被调用。最常见的用法是，构造函数中用</a:t>
            </a:r>
            <a:r>
              <a:rPr lang="en-US" altLang="zh-CN" dirty="0" smtClean="0"/>
              <a:t>new</a:t>
            </a:r>
            <a:r>
              <a:rPr lang="zh-CN" altLang="en-US" dirty="0" smtClean="0"/>
              <a:t>创建了变量，析构函数中用</a:t>
            </a:r>
            <a:r>
              <a:rPr lang="en-US" altLang="zh-CN" dirty="0" smtClean="0"/>
              <a:t>delete</a:t>
            </a:r>
            <a:r>
              <a:rPr lang="zh-CN" altLang="en-US" dirty="0" smtClean="0"/>
              <a:t>擦屁股。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33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432820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注意，不能用</a:t>
            </a:r>
            <a:r>
              <a:rPr lang="en-US" altLang="zh-CN" dirty="0" smtClean="0"/>
              <a:t>free</a:t>
            </a:r>
            <a:r>
              <a:rPr lang="zh-CN" altLang="en-US" dirty="0" smtClean="0"/>
              <a:t>释放</a:t>
            </a:r>
            <a:r>
              <a:rPr lang="en-US" altLang="zh-CN" dirty="0" smtClean="0"/>
              <a:t>new</a:t>
            </a:r>
            <a:r>
              <a:rPr lang="zh-CN" altLang="en-US" dirty="0" smtClean="0"/>
              <a:t>出来的对象占据的空间。</a:t>
            </a:r>
            <a:endParaRPr lang="en-US" altLang="zh-CN" dirty="0" smtClean="0"/>
          </a:p>
          <a:p>
            <a:r>
              <a:rPr lang="en-US" altLang="zh-CN" dirty="0" smtClean="0"/>
              <a:t>C++</a:t>
            </a:r>
            <a:r>
              <a:rPr lang="zh-CN" altLang="en-US" dirty="0" smtClean="0"/>
              <a:t>中</a:t>
            </a:r>
            <a:r>
              <a:rPr lang="en-US" altLang="zh-CN" dirty="0" err="1" smtClean="0"/>
              <a:t>malloc</a:t>
            </a:r>
            <a:r>
              <a:rPr lang="en-US" altLang="zh-CN" dirty="0" smtClean="0"/>
              <a:t>/free</a:t>
            </a:r>
            <a:r>
              <a:rPr lang="zh-CN" altLang="en-US" dirty="0" smtClean="0"/>
              <a:t>作用的存储区是自由存储区，</a:t>
            </a:r>
            <a:r>
              <a:rPr lang="en-US" altLang="zh-CN" dirty="0" smtClean="0"/>
              <a:t>new/delete</a:t>
            </a:r>
            <a:r>
              <a:rPr lang="zh-CN" altLang="en-US" dirty="0" smtClean="0"/>
              <a:t>作用的存储区是堆区。</a:t>
            </a: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34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402701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35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611433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zh-CN" altLang="en-US" dirty="0" smtClean="0"/>
              <a:t>不能用成员运算符</a:t>
            </a:r>
            <a:r>
              <a:rPr lang="en-US" altLang="zh-CN" dirty="0" smtClean="0"/>
              <a:t>.</a:t>
            </a:r>
            <a:r>
              <a:rPr lang="zh-CN" altLang="en-US" dirty="0" smtClean="0"/>
              <a:t>访问。不在构造函数中初始化，不在析构函数中被撤销。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zh-CN" altLang="en-US" dirty="0" smtClean="0"/>
              <a:t>在静态成员函数中，不存在</a:t>
            </a:r>
            <a:r>
              <a:rPr lang="en-US" altLang="zh-CN" dirty="0" smtClean="0"/>
              <a:t>this</a:t>
            </a:r>
            <a:r>
              <a:rPr lang="zh-CN" altLang="en-US" dirty="0" smtClean="0"/>
              <a:t>指针，不能访问类的非静态成员。</a:t>
            </a:r>
            <a:endParaRPr lang="en-US" altLang="zh-CN" dirty="0" smtClean="0"/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zh-CN" altLang="en-US" dirty="0" smtClean="0"/>
              <a:t>但是静态成员即使没有这个类的对象也可以使用。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36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937514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zh-CN" altLang="en-US" dirty="0" smtClean="0"/>
              <a:t>虽然可以视为函数，但只能重载已经存在的运算符，不能自定义新的运算符。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zh-CN" altLang="en-US" dirty="0" smtClean="0"/>
              <a:t>不能重载内置类型之间的运算符。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zh-CN" altLang="en-US" dirty="0" smtClean="0"/>
              <a:t>自增、自减运算符特殊，是因为他们在表达式之前与表达式之后表示的意义并不完全相同。他们的重载方法请诸位自行查找相关资料，并不复杂，只是需要区分。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zh-CN" altLang="en-US" dirty="0" smtClean="0"/>
              <a:t>这里讲的运算符重载是非常简单的，最简单的情况。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37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198880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5000"/>
              </a:lnSpc>
              <a:spcBef>
                <a:spcPct val="0"/>
              </a:spcBef>
            </a:pPr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38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198880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zh-CN" altLang="en-US" dirty="0" smtClean="0"/>
              <a:t>与之相对的是，派生类与基类是不同的类，派生类获得基类的私有成员，但不能访问基类的私有成员。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altLang="zh-CN" dirty="0" smtClean="0"/>
              <a:t>public</a:t>
            </a:r>
            <a:r>
              <a:rPr lang="zh-CN" altLang="en-US" dirty="0" smtClean="0"/>
              <a:t>关键字表示继承的访问关系控制，类似还有</a:t>
            </a:r>
            <a:r>
              <a:rPr lang="en-US" altLang="zh-CN" dirty="0" smtClean="0"/>
              <a:t>private</a:t>
            </a:r>
            <a:r>
              <a:rPr lang="zh-CN" altLang="en-US" dirty="0" smtClean="0"/>
              <a:t>继承和</a:t>
            </a:r>
            <a:r>
              <a:rPr lang="en-US" altLang="zh-CN" dirty="0" smtClean="0"/>
              <a:t>protected</a:t>
            </a:r>
            <a:r>
              <a:rPr lang="zh-CN" altLang="en-US" dirty="0" smtClean="0"/>
              <a:t>继承。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zh-CN" altLang="en-US" dirty="0" smtClean="0"/>
              <a:t>在</a:t>
            </a:r>
            <a:r>
              <a:rPr lang="en-US" altLang="zh-CN" dirty="0" smtClean="0"/>
              <a:t>private</a:t>
            </a:r>
            <a:r>
              <a:rPr lang="zh-CN" altLang="en-US" dirty="0" smtClean="0"/>
              <a:t>继承中，基类的</a:t>
            </a:r>
            <a:r>
              <a:rPr lang="en-US" altLang="zh-CN" dirty="0" smtClean="0"/>
              <a:t>public</a:t>
            </a:r>
            <a:r>
              <a:rPr lang="zh-CN" altLang="en-US" dirty="0" smtClean="0"/>
              <a:t>成员和</a:t>
            </a:r>
            <a:r>
              <a:rPr lang="en-US" altLang="zh-CN" dirty="0" smtClean="0"/>
              <a:t>protected</a:t>
            </a:r>
            <a:r>
              <a:rPr lang="zh-CN" altLang="en-US" dirty="0" smtClean="0"/>
              <a:t>成员成为派生类的</a:t>
            </a:r>
            <a:r>
              <a:rPr lang="en-US" altLang="zh-CN" dirty="0" smtClean="0"/>
              <a:t>private</a:t>
            </a:r>
            <a:r>
              <a:rPr lang="zh-CN" altLang="en-US" dirty="0" smtClean="0"/>
              <a:t>成员；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zh-CN" altLang="en-US" dirty="0" smtClean="0"/>
              <a:t>在</a:t>
            </a:r>
            <a:r>
              <a:rPr lang="en-US" altLang="zh-CN" dirty="0" smtClean="0"/>
              <a:t>protected</a:t>
            </a:r>
            <a:r>
              <a:rPr lang="zh-CN" altLang="en-US" dirty="0" smtClean="0"/>
              <a:t>继承中，基类的</a:t>
            </a:r>
            <a:r>
              <a:rPr lang="en-US" altLang="zh-CN" dirty="0" smtClean="0"/>
              <a:t>public</a:t>
            </a:r>
            <a:r>
              <a:rPr lang="zh-CN" altLang="en-US" dirty="0" smtClean="0"/>
              <a:t>成员和</a:t>
            </a:r>
            <a:r>
              <a:rPr lang="en-US" altLang="zh-CN" dirty="0" smtClean="0"/>
              <a:t>protected</a:t>
            </a:r>
            <a:r>
              <a:rPr lang="zh-CN" altLang="en-US" dirty="0" smtClean="0"/>
              <a:t>成员成为派生类的</a:t>
            </a:r>
            <a:r>
              <a:rPr lang="en-US" altLang="zh-CN" dirty="0" smtClean="0"/>
              <a:t>protected</a:t>
            </a:r>
            <a:r>
              <a:rPr lang="zh-CN" altLang="en-US" dirty="0" smtClean="0"/>
              <a:t>成员；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zh-CN" altLang="en-US" dirty="0" smtClean="0"/>
              <a:t>在</a:t>
            </a:r>
            <a:r>
              <a:rPr lang="en-US" altLang="zh-CN" dirty="0" smtClean="0"/>
              <a:t>public</a:t>
            </a:r>
            <a:r>
              <a:rPr lang="zh-CN" altLang="en-US" dirty="0" smtClean="0"/>
              <a:t>继承中，基类的成员的访问权限不变。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zh-CN" altLang="en-US" dirty="0" smtClean="0"/>
              <a:t>说指针可以隐式转换是不太正确的，这里表现起来的确像是类型转换，但是</a:t>
            </a:r>
            <a:r>
              <a:rPr lang="en-US" altLang="zh-CN" dirty="0" smtClean="0"/>
              <a:t>object</a:t>
            </a:r>
            <a:r>
              <a:rPr lang="zh-CN" altLang="en-US" dirty="0" smtClean="0"/>
              <a:t>指针仍然保持了</a:t>
            </a:r>
            <a:r>
              <a:rPr lang="en-US" altLang="zh-CN" dirty="0" err="1" smtClean="0"/>
              <a:t>MobileState</a:t>
            </a:r>
            <a:r>
              <a:rPr lang="zh-CN" altLang="en-US" dirty="0" smtClean="0"/>
              <a:t>的特性。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40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02197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这里</a:t>
            </a:r>
            <a:r>
              <a:rPr lang="en-US" altLang="zh-CN" dirty="0" smtClean="0"/>
              <a:t>C</a:t>
            </a:r>
            <a:r>
              <a:rPr lang="zh-CN" altLang="en-US" dirty="0" smtClean="0"/>
              <a:t>语言和</a:t>
            </a:r>
            <a:r>
              <a:rPr lang="en-US" altLang="zh-CN" dirty="0" smtClean="0"/>
              <a:t>C++</a:t>
            </a:r>
            <a:r>
              <a:rPr lang="zh-CN" altLang="en-US" dirty="0" smtClean="0"/>
              <a:t>有一个不大不小的区别，</a:t>
            </a:r>
            <a:r>
              <a:rPr lang="en-US" altLang="zh-CN" dirty="0" smtClean="0"/>
              <a:t>C</a:t>
            </a:r>
            <a:r>
              <a:rPr lang="zh-CN" altLang="en-US" dirty="0" smtClean="0"/>
              <a:t>语言里的</a:t>
            </a:r>
            <a:r>
              <a:rPr lang="en-US" altLang="zh-CN" dirty="0" err="1" smtClean="0"/>
              <a:t>int</a:t>
            </a:r>
            <a:r>
              <a:rPr lang="zh-CN" altLang="en-US" dirty="0" smtClean="0"/>
              <a:t>通常是</a:t>
            </a:r>
            <a:r>
              <a:rPr lang="en-US" altLang="zh-CN" dirty="0" smtClean="0"/>
              <a:t>short</a:t>
            </a:r>
            <a:r>
              <a:rPr lang="en-US" altLang="zh-CN" baseline="0" dirty="0" smtClean="0"/>
              <a:t> </a:t>
            </a:r>
            <a:r>
              <a:rPr lang="en-US" altLang="zh-CN" baseline="0" dirty="0" err="1" smtClean="0"/>
              <a:t>int</a:t>
            </a:r>
            <a:r>
              <a:rPr lang="zh-CN" altLang="en-US" baseline="0" dirty="0" smtClean="0"/>
              <a:t>，而</a:t>
            </a:r>
            <a:r>
              <a:rPr lang="en-US" altLang="zh-CN" baseline="0" dirty="0" smtClean="0"/>
              <a:t>C++</a:t>
            </a:r>
            <a:r>
              <a:rPr lang="zh-CN" altLang="en-US" baseline="0" dirty="0" smtClean="0"/>
              <a:t>里通常是</a:t>
            </a:r>
            <a:r>
              <a:rPr lang="en-US" altLang="zh-CN" baseline="0" dirty="0" smtClean="0"/>
              <a:t>long </a:t>
            </a:r>
            <a:r>
              <a:rPr lang="en-US" altLang="zh-CN" baseline="0" dirty="0" err="1" smtClean="0"/>
              <a:t>int</a:t>
            </a:r>
            <a:r>
              <a:rPr lang="zh-CN" altLang="en-US" baseline="0" dirty="0" smtClean="0"/>
              <a:t>，这导致熟悉了</a:t>
            </a:r>
            <a:r>
              <a:rPr lang="en-US" altLang="zh-CN" baseline="0" dirty="0" smtClean="0"/>
              <a:t>C</a:t>
            </a:r>
            <a:r>
              <a:rPr lang="zh-CN" altLang="en-US" baseline="0" dirty="0" smtClean="0"/>
              <a:t>语言的人写</a:t>
            </a:r>
            <a:r>
              <a:rPr lang="en-US" altLang="zh-CN" baseline="0" dirty="0" smtClean="0"/>
              <a:t>C++</a:t>
            </a:r>
            <a:r>
              <a:rPr lang="zh-CN" altLang="en-US" baseline="0" dirty="0" smtClean="0"/>
              <a:t>程序没问题，但熟悉了</a:t>
            </a:r>
            <a:r>
              <a:rPr lang="en-US" altLang="zh-CN" baseline="0" dirty="0" smtClean="0"/>
              <a:t>C++</a:t>
            </a:r>
            <a:r>
              <a:rPr lang="zh-CN" altLang="en-US" baseline="0" dirty="0" smtClean="0"/>
              <a:t>的人倒回去写</a:t>
            </a:r>
            <a:r>
              <a:rPr lang="en-US" altLang="zh-CN" baseline="0" dirty="0" smtClean="0"/>
              <a:t>C</a:t>
            </a:r>
            <a:r>
              <a:rPr lang="zh-CN" altLang="en-US" baseline="0" dirty="0" smtClean="0"/>
              <a:t>程序肯定各种不适应。</a:t>
            </a:r>
            <a:endParaRPr lang="en-US" altLang="zh-CN" baseline="0" dirty="0" smtClean="0"/>
          </a:p>
          <a:p>
            <a:r>
              <a:rPr lang="zh-CN" altLang="en-US" baseline="0" dirty="0" smtClean="0"/>
              <a:t>当然这个是编译器相关的，不同的编译器有不同的默认设定。</a:t>
            </a: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CN" smtClean="0"/>
              <a:pPr/>
              <a:t>4</a:t>
            </a:fld>
            <a:endParaRPr lang="zh-CN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虚析构函数与销毁派生类中的指针的机制有关。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41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270762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altLang="zh-CN" dirty="0" smtClean="0"/>
              <a:t>client</a:t>
            </a:r>
            <a:r>
              <a:rPr lang="zh-CN" altLang="en-US" dirty="0" smtClean="0"/>
              <a:t>虽然是</a:t>
            </a:r>
            <a:r>
              <a:rPr lang="en-US" altLang="zh-CN" dirty="0" smtClean="0"/>
              <a:t>Client</a:t>
            </a:r>
            <a:r>
              <a:rPr lang="zh-CN" altLang="en-US" dirty="0" smtClean="0"/>
              <a:t>类型指针，但调用的</a:t>
            </a:r>
            <a:r>
              <a:rPr lang="en-US" altLang="zh-CN" dirty="0" err="1" smtClean="0"/>
              <a:t>RunNormal</a:t>
            </a:r>
            <a:r>
              <a:rPr lang="en-US" altLang="zh-CN" dirty="0" smtClean="0"/>
              <a:t>()</a:t>
            </a:r>
            <a:r>
              <a:rPr lang="zh-CN" altLang="en-US" dirty="0" smtClean="0"/>
              <a:t>函数却是</a:t>
            </a:r>
            <a:r>
              <a:rPr lang="en-US" altLang="zh-CN" dirty="0" smtClean="0"/>
              <a:t>Player</a:t>
            </a:r>
            <a:r>
              <a:rPr lang="zh-CN" altLang="en-US" dirty="0" smtClean="0"/>
              <a:t>类的重载版本。这一特性叫做多态。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zh-CN" altLang="en-US" dirty="0" smtClean="0"/>
              <a:t>虚函数的“虚”是翻译的结果，他们是真实存在的函数，要想让它不存在，变成真正的“虚”函数，要在声明后面加“</a:t>
            </a:r>
            <a:r>
              <a:rPr lang="en-US" altLang="zh-CN" dirty="0" smtClean="0"/>
              <a:t>=0”</a:t>
            </a:r>
            <a:r>
              <a:rPr lang="zh-CN" altLang="en-US" dirty="0" smtClean="0"/>
              <a:t>，这样的虚函数叫纯虚函数，他只有一个声明，没有定义，不能被调用。带有纯虚函数的类不能用来定义对象，派生类如果不重载这个纯虚函数，一样不能定义对象。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42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270762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有时我们需要在类外部访问类的</a:t>
            </a:r>
            <a:r>
              <a:rPr lang="en-US" altLang="zh-CN" dirty="0" smtClean="0"/>
              <a:t>private</a:t>
            </a:r>
            <a:r>
              <a:rPr lang="zh-CN" altLang="en-US" dirty="0" smtClean="0"/>
              <a:t>成员，这时需要声明一个类的友元。友元可以是另外一个类，可以是函数，可以是某个类的成员函数，也可以是运算符。被声明为友元的东西可以访问这个类的</a:t>
            </a:r>
            <a:r>
              <a:rPr lang="en-US" altLang="zh-CN" dirty="0" smtClean="0"/>
              <a:t>private</a:t>
            </a:r>
            <a:r>
              <a:rPr lang="zh-CN" altLang="en-US" dirty="0" smtClean="0"/>
              <a:t>成员。</a:t>
            </a:r>
          </a:p>
          <a:p>
            <a:r>
              <a:rPr lang="zh-CN" altLang="en-US" dirty="0" smtClean="0"/>
              <a:t>友元的声明要按声明的完整格式写，还要附加</a:t>
            </a:r>
            <a:r>
              <a:rPr lang="en-US" altLang="zh-CN" dirty="0" smtClean="0"/>
              <a:t>friend</a:t>
            </a:r>
            <a:r>
              <a:rPr lang="zh-CN" altLang="en-US" dirty="0" smtClean="0"/>
              <a:t>修饰符。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43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955203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44</a:t>
            </a:fld>
            <a:endParaRPr lang="zh-CN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CN" dirty="0" smtClean="0"/>
              <a:t>Microsoft </a:t>
            </a:r>
            <a:r>
              <a:rPr lang="zh-CN" b="1" dirty="0" smtClean="0"/>
              <a:t>Engineering Excellence</a:t>
            </a:r>
            <a:endParaRPr lang="zh-CN" dirty="0" smtClean="0"/>
          </a:p>
        </p:txBody>
      </p:sp>
      <p:sp>
        <p:nvSpPr>
          <p:cNvPr id="40963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CN" dirty="0" smtClean="0"/>
              <a:t>Microsoft 机密</a:t>
            </a:r>
          </a:p>
        </p:txBody>
      </p:sp>
      <p:sp>
        <p:nvSpPr>
          <p:cNvPr id="40964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CEDE57-F8FE-4B43-B511-2E9F76624F74}" type="slidenum">
              <a:rPr lang="en-US" altLang="zh-CN" smtClean="0"/>
              <a:pPr/>
              <a:t>5</a:t>
            </a:fld>
            <a:endParaRPr lang="zh-CN" dirty="0" smtClean="0"/>
          </a:p>
        </p:txBody>
      </p:sp>
      <p:sp>
        <p:nvSpPr>
          <p:cNvPr id="409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449263"/>
            <a:ext cx="4541837" cy="3408362"/>
          </a:xfrm>
          <a:ln/>
        </p:spPr>
      </p:sp>
      <p:sp>
        <p:nvSpPr>
          <p:cNvPr id="409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492" y="4139472"/>
            <a:ext cx="6261652" cy="4593861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zh-CN" dirty="0" smtClean="0"/>
              <a:t>FLT_EPSILON</a:t>
            </a:r>
            <a:r>
              <a:rPr lang="zh-CN" altLang="en-US" dirty="0" smtClean="0"/>
              <a:t>和</a:t>
            </a:r>
            <a:r>
              <a:rPr lang="en-US" altLang="zh-CN" dirty="0" smtClean="0"/>
              <a:t>DBL_EPSILON</a:t>
            </a:r>
            <a:r>
              <a:rPr lang="zh-CN" altLang="en-US" dirty="0" smtClean="0"/>
              <a:t>这两个常量是在</a:t>
            </a:r>
            <a:r>
              <a:rPr lang="en-US" altLang="zh-CN" dirty="0" err="1" smtClean="0"/>
              <a:t>float.h</a:t>
            </a:r>
            <a:r>
              <a:rPr lang="zh-CN" altLang="en-US" dirty="0" smtClean="0"/>
              <a:t>中定义的，它们的意义分别是</a:t>
            </a:r>
            <a:r>
              <a:rPr lang="en-US" altLang="zh-CN" dirty="0" smtClean="0"/>
              <a:t>float</a:t>
            </a:r>
            <a:r>
              <a:rPr lang="zh-CN" altLang="en-US" dirty="0" smtClean="0"/>
              <a:t>和</a:t>
            </a:r>
            <a:r>
              <a:rPr lang="en-US" altLang="zh-CN" dirty="0" smtClean="0"/>
              <a:t>double</a:t>
            </a:r>
            <a:r>
              <a:rPr lang="zh-CN" altLang="en-US" dirty="0" smtClean="0"/>
              <a:t>类型中，</a:t>
            </a:r>
            <a:r>
              <a:rPr lang="en-US" altLang="zh-CN" dirty="0" smtClean="0"/>
              <a:t>1.0</a:t>
            </a:r>
            <a:r>
              <a:rPr lang="zh-CN" altLang="en-US" dirty="0" smtClean="0"/>
              <a:t>和第一个比</a:t>
            </a:r>
            <a:r>
              <a:rPr lang="en-US" altLang="zh-CN" dirty="0" smtClean="0"/>
              <a:t>1.0</a:t>
            </a:r>
            <a:r>
              <a:rPr lang="zh-CN" altLang="en-US" dirty="0" smtClean="0"/>
              <a:t>大的数之间的差值。这两个值分别是</a:t>
            </a:r>
            <a:r>
              <a:rPr lang="en-US" altLang="zh-CN" dirty="0" smtClean="0"/>
              <a:t>1e-5</a:t>
            </a:r>
            <a:r>
              <a:rPr lang="zh-CN" altLang="en-US" dirty="0" smtClean="0"/>
              <a:t>和</a:t>
            </a:r>
            <a:r>
              <a:rPr lang="en-US" altLang="zh-CN" dirty="0" smtClean="0"/>
              <a:t>1e-9</a:t>
            </a:r>
            <a:r>
              <a:rPr lang="zh-CN" altLang="en-US" dirty="0" smtClean="0"/>
              <a:t>。</a:t>
            </a:r>
            <a:endParaRPr lang="zh-CN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CN" dirty="0" smtClean="0"/>
              <a:t>Microsoft </a:t>
            </a:r>
            <a:r>
              <a:rPr lang="zh-CN" b="1" dirty="0" smtClean="0"/>
              <a:t>Engineering Excellence</a:t>
            </a:r>
            <a:endParaRPr lang="zh-CN" dirty="0" smtClean="0"/>
          </a:p>
        </p:txBody>
      </p:sp>
      <p:sp>
        <p:nvSpPr>
          <p:cNvPr id="40963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CN" dirty="0" smtClean="0"/>
              <a:t>Microsoft 机密</a:t>
            </a:r>
          </a:p>
        </p:txBody>
      </p:sp>
      <p:sp>
        <p:nvSpPr>
          <p:cNvPr id="40964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CEDE57-F8FE-4B43-B511-2E9F76624F74}" type="slidenum">
              <a:rPr lang="en-US" altLang="zh-CN" smtClean="0"/>
              <a:pPr/>
              <a:t>6</a:t>
            </a:fld>
            <a:endParaRPr lang="zh-CN" dirty="0" smtClean="0"/>
          </a:p>
        </p:txBody>
      </p:sp>
      <p:sp>
        <p:nvSpPr>
          <p:cNvPr id="409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449263"/>
            <a:ext cx="4541837" cy="3408362"/>
          </a:xfrm>
          <a:ln/>
        </p:spPr>
      </p:sp>
      <p:sp>
        <p:nvSpPr>
          <p:cNvPr id="409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492" y="4139472"/>
            <a:ext cx="6261652" cy="4593861"/>
          </a:xfrm>
          <a:noFill/>
          <a:ln/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C</a:t>
            </a:r>
            <a:r>
              <a:rPr lang="zh-CN" altLang="en-US" dirty="0" smtClean="0"/>
              <a:t>语言原本没有逻辑类型，用</a:t>
            </a:r>
            <a:r>
              <a:rPr lang="en-US" altLang="zh-CN" dirty="0" smtClean="0"/>
              <a:t>0</a:t>
            </a:r>
            <a:r>
              <a:rPr lang="zh-CN" altLang="en-US" dirty="0" smtClean="0"/>
              <a:t>表示假，用非</a:t>
            </a:r>
            <a:r>
              <a:rPr lang="en-US" altLang="zh-CN" dirty="0" smtClean="0"/>
              <a:t>0</a:t>
            </a:r>
            <a:r>
              <a:rPr lang="zh-CN" altLang="en-US" dirty="0" smtClean="0"/>
              <a:t>表示真， </a:t>
            </a:r>
            <a:r>
              <a:rPr lang="en-US" altLang="zh-CN" dirty="0" smtClean="0"/>
              <a:t>C99</a:t>
            </a:r>
            <a:r>
              <a:rPr lang="zh-CN" altLang="en-US" dirty="0" smtClean="0"/>
              <a:t>标准新规定了一个逻辑类型</a:t>
            </a:r>
            <a:r>
              <a:rPr lang="en-US" altLang="zh-CN" dirty="0" smtClean="0"/>
              <a:t>_</a:t>
            </a:r>
            <a:r>
              <a:rPr lang="en-US" altLang="zh-CN" dirty="0" err="1" smtClean="0"/>
              <a:t>Bool</a:t>
            </a:r>
            <a:r>
              <a:rPr lang="zh-CN" altLang="en-US" dirty="0" smtClean="0"/>
              <a:t>。即便有了逻辑类型，仍然沿用“用</a:t>
            </a:r>
            <a:r>
              <a:rPr lang="en-US" altLang="zh-CN" dirty="0" smtClean="0"/>
              <a:t>0</a:t>
            </a:r>
            <a:r>
              <a:rPr lang="zh-CN" altLang="en-US" dirty="0" smtClean="0"/>
              <a:t>表示假，用非</a:t>
            </a:r>
            <a:r>
              <a:rPr lang="en-US" altLang="zh-CN" dirty="0" smtClean="0"/>
              <a:t>0</a:t>
            </a:r>
            <a:r>
              <a:rPr lang="zh-CN" altLang="en-US" dirty="0" smtClean="0"/>
              <a:t>表示真”的做法。</a:t>
            </a:r>
            <a:endParaRPr lang="en-US" altLang="zh-CN" dirty="0" smtClean="0"/>
          </a:p>
          <a:p>
            <a:pPr>
              <a:buFontTx/>
              <a:buNone/>
            </a:pPr>
            <a:r>
              <a:rPr lang="en-US" altLang="zh-CN" dirty="0" smtClean="0"/>
              <a:t>_</a:t>
            </a:r>
            <a:r>
              <a:rPr lang="en-US" altLang="zh-CN" dirty="0" err="1" smtClean="0"/>
              <a:t>Bool</a:t>
            </a:r>
            <a:r>
              <a:rPr lang="zh-CN" altLang="en-US" dirty="0" smtClean="0"/>
              <a:t>和</a:t>
            </a:r>
            <a:r>
              <a:rPr lang="en-US" altLang="zh-CN" dirty="0" smtClean="0"/>
              <a:t>_Complex</a:t>
            </a:r>
            <a:r>
              <a:rPr lang="zh-CN" altLang="en-US" dirty="0" smtClean="0"/>
              <a:t>实际上是在</a:t>
            </a:r>
            <a:r>
              <a:rPr lang="en-US" altLang="zh-CN" dirty="0" smtClean="0"/>
              <a:t>C++</a:t>
            </a:r>
            <a:r>
              <a:rPr lang="zh-CN" altLang="en-US" dirty="0" smtClean="0"/>
              <a:t>先有了之后又加入</a:t>
            </a:r>
            <a:r>
              <a:rPr lang="en-US" altLang="zh-CN" dirty="0" smtClean="0"/>
              <a:t>C</a:t>
            </a:r>
            <a:r>
              <a:rPr lang="zh-CN" altLang="en-US" dirty="0" smtClean="0"/>
              <a:t>的，但在</a:t>
            </a:r>
            <a:r>
              <a:rPr lang="en-US" altLang="zh-CN" dirty="0" smtClean="0"/>
              <a:t>C++</a:t>
            </a:r>
            <a:r>
              <a:rPr lang="zh-CN" altLang="en-US" dirty="0" smtClean="0"/>
              <a:t>里的写法更好看一点。</a:t>
            </a:r>
            <a:endParaRPr lang="en-US" altLang="zh-CN" dirty="0" smtClean="0"/>
          </a:p>
          <a:p>
            <a:pPr>
              <a:buFontTx/>
              <a:buNone/>
            </a:pPr>
            <a:r>
              <a:rPr lang="zh-CN" altLang="en-US" dirty="0" smtClean="0"/>
              <a:t>加了类型限定符的类型叫</a:t>
            </a:r>
            <a:r>
              <a:rPr lang="en-US" altLang="zh-CN" dirty="0" smtClean="0"/>
              <a:t>qualified</a:t>
            </a:r>
            <a:r>
              <a:rPr lang="en-US" altLang="zh-CN" baseline="0" dirty="0" smtClean="0"/>
              <a:t> type</a:t>
            </a:r>
            <a:r>
              <a:rPr lang="zh-CN" altLang="en-US" baseline="0" dirty="0" smtClean="0"/>
              <a:t>，没加的叫</a:t>
            </a:r>
            <a:r>
              <a:rPr lang="en-US" altLang="zh-CN" baseline="0" dirty="0" smtClean="0"/>
              <a:t>unqualified type</a:t>
            </a:r>
            <a:r>
              <a:rPr lang="zh-CN" altLang="en-US" baseline="0" dirty="0" smtClean="0"/>
              <a:t>。</a:t>
            </a:r>
            <a:endParaRPr lang="en-US" altLang="zh-CN" baseline="0" dirty="0" smtClean="0"/>
          </a:p>
          <a:p>
            <a:pPr>
              <a:buFontTx/>
              <a:buNone/>
            </a:pPr>
            <a:r>
              <a:rPr lang="zh-CN" altLang="en-US" baseline="0" dirty="0" smtClean="0"/>
              <a:t>衍生类型里的</a:t>
            </a:r>
            <a:r>
              <a:rPr lang="en-US" altLang="zh-CN" baseline="0" dirty="0" smtClean="0"/>
              <a:t>array</a:t>
            </a:r>
            <a:r>
              <a:rPr lang="zh-CN" altLang="en-US" baseline="0" dirty="0" smtClean="0"/>
              <a:t>和</a:t>
            </a:r>
            <a:r>
              <a:rPr lang="en-US" altLang="zh-CN" baseline="0" dirty="0" smtClean="0"/>
              <a:t>structure</a:t>
            </a:r>
            <a:r>
              <a:rPr lang="zh-CN" altLang="en-US" baseline="0" dirty="0" smtClean="0"/>
              <a:t>常用，</a:t>
            </a:r>
            <a:r>
              <a:rPr lang="en-US" altLang="zh-CN" baseline="0" dirty="0" smtClean="0"/>
              <a:t>union</a:t>
            </a:r>
            <a:r>
              <a:rPr lang="zh-CN" altLang="en-US" baseline="0" dirty="0" smtClean="0"/>
              <a:t>的一个用处是转换变量类型，比如</a:t>
            </a:r>
            <a:r>
              <a:rPr lang="en-US" altLang="zh-CN" baseline="0" dirty="0" err="1" smtClean="0"/>
              <a:t>utilities.h</a:t>
            </a:r>
            <a:r>
              <a:rPr lang="zh-CN" altLang="en-US" baseline="0" dirty="0" smtClean="0"/>
              <a:t>里的一个</a:t>
            </a:r>
            <a:r>
              <a:rPr lang="en-US" altLang="zh-CN" baseline="0" dirty="0" err="1" smtClean="0"/>
              <a:t>sqrt</a:t>
            </a:r>
            <a:r>
              <a:rPr lang="zh-CN" altLang="en-US" baseline="0" dirty="0" smtClean="0"/>
              <a:t>函数就用上了，使用</a:t>
            </a:r>
            <a:r>
              <a:rPr lang="en-US" altLang="zh-CN" baseline="0" dirty="0" err="1" smtClean="0"/>
              <a:t>u.x</a:t>
            </a:r>
            <a:r>
              <a:rPr lang="zh-CN" altLang="en-US" baseline="0" dirty="0" smtClean="0"/>
              <a:t>时就把</a:t>
            </a:r>
            <a:r>
              <a:rPr lang="en-US" altLang="zh-CN" baseline="0" dirty="0" smtClean="0"/>
              <a:t>u</a:t>
            </a:r>
            <a:r>
              <a:rPr lang="zh-CN" altLang="en-US" baseline="0" dirty="0" smtClean="0"/>
              <a:t>占据的内存区当作</a:t>
            </a:r>
            <a:r>
              <a:rPr lang="en-US" altLang="zh-CN" baseline="0" dirty="0" smtClean="0"/>
              <a:t>IEEE 754</a:t>
            </a:r>
            <a:r>
              <a:rPr lang="zh-CN" altLang="en-US" baseline="0" dirty="0" smtClean="0"/>
              <a:t>标准的</a:t>
            </a:r>
            <a:r>
              <a:rPr lang="en-US" altLang="zh-CN" baseline="0" dirty="0" smtClean="0"/>
              <a:t>double</a:t>
            </a:r>
            <a:r>
              <a:rPr lang="zh-CN" altLang="en-US" baseline="0" dirty="0" smtClean="0"/>
              <a:t>类型变量，</a:t>
            </a:r>
            <a:r>
              <a:rPr lang="en-US" altLang="zh-CN" baseline="0" dirty="0" err="1" smtClean="0"/>
              <a:t>u.i</a:t>
            </a:r>
            <a:r>
              <a:rPr lang="zh-CN" altLang="en-US" baseline="0" dirty="0" smtClean="0"/>
              <a:t>就当作一个</a:t>
            </a:r>
            <a:r>
              <a:rPr lang="en-US" altLang="zh-CN" baseline="0" dirty="0" smtClean="0"/>
              <a:t>64</a:t>
            </a:r>
            <a:r>
              <a:rPr lang="zh-CN" altLang="en-US" baseline="0" dirty="0" smtClean="0"/>
              <a:t>位整数对待。</a:t>
            </a:r>
            <a:endParaRPr lang="en-US" altLang="zh-CN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baseline="0" dirty="0" smtClean="0"/>
              <a:t>void</a:t>
            </a:r>
            <a:r>
              <a:rPr lang="zh-CN" altLang="en-US" baseline="0" dirty="0" smtClean="0"/>
              <a:t>类型只能用在函数返回值上，或者作为指针基类型，任何指针类型都可以隐式类型转换为</a:t>
            </a:r>
            <a:r>
              <a:rPr lang="en-US" altLang="zh-CN" baseline="0" dirty="0" smtClean="0"/>
              <a:t>void</a:t>
            </a:r>
            <a:r>
              <a:rPr lang="zh-CN" altLang="en-US" baseline="0" dirty="0" smtClean="0"/>
              <a:t>指针类型。</a:t>
            </a:r>
            <a:endParaRPr lang="zh-CN" altLang="zh-CN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CN" dirty="0" smtClean="0"/>
              <a:t>Microsoft </a:t>
            </a:r>
            <a:r>
              <a:rPr lang="zh-CN" b="1" dirty="0" smtClean="0"/>
              <a:t>Engineering Excellence</a:t>
            </a:r>
            <a:endParaRPr lang="zh-CN" dirty="0" smtClean="0"/>
          </a:p>
        </p:txBody>
      </p:sp>
      <p:sp>
        <p:nvSpPr>
          <p:cNvPr id="40963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CN" dirty="0" smtClean="0"/>
              <a:t>Microsoft 机密</a:t>
            </a:r>
          </a:p>
        </p:txBody>
      </p:sp>
      <p:sp>
        <p:nvSpPr>
          <p:cNvPr id="40964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CEDE57-F8FE-4B43-B511-2E9F76624F74}" type="slidenum">
              <a:rPr lang="en-US" altLang="zh-CN" smtClean="0"/>
              <a:pPr/>
              <a:t>7</a:t>
            </a:fld>
            <a:endParaRPr lang="zh-CN" dirty="0" smtClean="0"/>
          </a:p>
        </p:txBody>
      </p:sp>
      <p:sp>
        <p:nvSpPr>
          <p:cNvPr id="409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449263"/>
            <a:ext cx="4541837" cy="3408362"/>
          </a:xfrm>
          <a:ln/>
        </p:spPr>
      </p:sp>
      <p:sp>
        <p:nvSpPr>
          <p:cNvPr id="409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492" y="4139472"/>
            <a:ext cx="6261652" cy="4593861"/>
          </a:xfrm>
          <a:noFill/>
          <a:ln/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C</a:t>
            </a:r>
            <a:r>
              <a:rPr lang="zh-CN" altLang="en-US" dirty="0" smtClean="0"/>
              <a:t>语言原本没有逻辑类型，用</a:t>
            </a:r>
            <a:r>
              <a:rPr lang="en-US" altLang="zh-CN" dirty="0" smtClean="0"/>
              <a:t>0</a:t>
            </a:r>
            <a:r>
              <a:rPr lang="zh-CN" altLang="en-US" dirty="0" smtClean="0"/>
              <a:t>表示假，用非</a:t>
            </a:r>
            <a:r>
              <a:rPr lang="en-US" altLang="zh-CN" dirty="0" smtClean="0"/>
              <a:t>0</a:t>
            </a:r>
            <a:r>
              <a:rPr lang="zh-CN" altLang="en-US" dirty="0" smtClean="0"/>
              <a:t>表示真， </a:t>
            </a:r>
            <a:r>
              <a:rPr lang="en-US" altLang="zh-CN" dirty="0" smtClean="0"/>
              <a:t>C99</a:t>
            </a:r>
            <a:r>
              <a:rPr lang="zh-CN" altLang="en-US" dirty="0" smtClean="0"/>
              <a:t>标准新规定了一个逻辑类型</a:t>
            </a:r>
            <a:r>
              <a:rPr lang="en-US" altLang="zh-CN" dirty="0" smtClean="0"/>
              <a:t>_</a:t>
            </a:r>
            <a:r>
              <a:rPr lang="en-US" altLang="zh-CN" dirty="0" err="1" smtClean="0"/>
              <a:t>Bool</a:t>
            </a:r>
            <a:r>
              <a:rPr lang="zh-CN" altLang="en-US" dirty="0" smtClean="0"/>
              <a:t>。即便有了逻辑类型，仍然沿用“用</a:t>
            </a:r>
            <a:r>
              <a:rPr lang="en-US" altLang="zh-CN" dirty="0" smtClean="0"/>
              <a:t>0</a:t>
            </a:r>
            <a:r>
              <a:rPr lang="zh-CN" altLang="en-US" dirty="0" smtClean="0"/>
              <a:t>表示假，用非</a:t>
            </a:r>
            <a:r>
              <a:rPr lang="en-US" altLang="zh-CN" dirty="0" smtClean="0"/>
              <a:t>0</a:t>
            </a:r>
            <a:r>
              <a:rPr lang="zh-CN" altLang="en-US" dirty="0" smtClean="0"/>
              <a:t>表示真”的做法。</a:t>
            </a:r>
            <a:endParaRPr lang="en-US" altLang="zh-CN" dirty="0" smtClean="0"/>
          </a:p>
          <a:p>
            <a:pPr>
              <a:buFontTx/>
              <a:buNone/>
            </a:pPr>
            <a:r>
              <a:rPr lang="en-US" altLang="zh-CN" dirty="0" smtClean="0"/>
              <a:t>_</a:t>
            </a:r>
            <a:r>
              <a:rPr lang="en-US" altLang="zh-CN" dirty="0" err="1" smtClean="0"/>
              <a:t>Bool</a:t>
            </a:r>
            <a:r>
              <a:rPr lang="zh-CN" altLang="en-US" dirty="0" smtClean="0"/>
              <a:t>和</a:t>
            </a:r>
            <a:r>
              <a:rPr lang="en-US" altLang="zh-CN" dirty="0" smtClean="0"/>
              <a:t>_Complex</a:t>
            </a:r>
            <a:r>
              <a:rPr lang="zh-CN" altLang="en-US" dirty="0" smtClean="0"/>
              <a:t>实际上是在</a:t>
            </a:r>
            <a:r>
              <a:rPr lang="en-US" altLang="zh-CN" dirty="0" smtClean="0"/>
              <a:t>C++</a:t>
            </a:r>
            <a:r>
              <a:rPr lang="zh-CN" altLang="en-US" dirty="0" smtClean="0"/>
              <a:t>先有了之后又加入</a:t>
            </a:r>
            <a:r>
              <a:rPr lang="en-US" altLang="zh-CN" dirty="0" smtClean="0"/>
              <a:t>C</a:t>
            </a:r>
            <a:r>
              <a:rPr lang="zh-CN" altLang="en-US" dirty="0" smtClean="0"/>
              <a:t>的，但在</a:t>
            </a:r>
            <a:r>
              <a:rPr lang="en-US" altLang="zh-CN" dirty="0" smtClean="0"/>
              <a:t>C++</a:t>
            </a:r>
            <a:r>
              <a:rPr lang="zh-CN" altLang="en-US" dirty="0" smtClean="0"/>
              <a:t>里的写法更好看一点。</a:t>
            </a:r>
            <a:endParaRPr lang="en-US" altLang="zh-CN" dirty="0" smtClean="0"/>
          </a:p>
          <a:p>
            <a:pPr>
              <a:buFontTx/>
              <a:buNone/>
            </a:pPr>
            <a:r>
              <a:rPr lang="zh-CN" altLang="en-US" dirty="0" smtClean="0"/>
              <a:t>加了类型限定符的类型叫</a:t>
            </a:r>
            <a:r>
              <a:rPr lang="en-US" altLang="zh-CN" dirty="0" smtClean="0"/>
              <a:t>qualified</a:t>
            </a:r>
            <a:r>
              <a:rPr lang="en-US" altLang="zh-CN" baseline="0" dirty="0" smtClean="0"/>
              <a:t> type</a:t>
            </a:r>
            <a:r>
              <a:rPr lang="zh-CN" altLang="en-US" baseline="0" dirty="0" smtClean="0"/>
              <a:t>，没加的叫</a:t>
            </a:r>
            <a:r>
              <a:rPr lang="en-US" altLang="zh-CN" baseline="0" dirty="0" smtClean="0"/>
              <a:t>unqualified type</a:t>
            </a:r>
            <a:r>
              <a:rPr lang="zh-CN" altLang="en-US" baseline="0" dirty="0" smtClean="0"/>
              <a:t>。</a:t>
            </a:r>
            <a:endParaRPr lang="en-US" altLang="zh-CN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baseline="0" dirty="0" smtClean="0"/>
              <a:t>衍生类型里的</a:t>
            </a:r>
            <a:r>
              <a:rPr lang="en-US" altLang="zh-CN" baseline="0" dirty="0" smtClean="0"/>
              <a:t>array</a:t>
            </a:r>
            <a:r>
              <a:rPr lang="zh-CN" altLang="en-US" baseline="0" dirty="0" smtClean="0"/>
              <a:t>和</a:t>
            </a:r>
            <a:r>
              <a:rPr lang="en-US" altLang="zh-CN" baseline="0" dirty="0" smtClean="0"/>
              <a:t>structure</a:t>
            </a:r>
            <a:r>
              <a:rPr lang="zh-CN" altLang="en-US" baseline="0" dirty="0" smtClean="0"/>
              <a:t>常用，</a:t>
            </a:r>
            <a:r>
              <a:rPr lang="en-US" altLang="zh-CN" baseline="0" dirty="0" smtClean="0"/>
              <a:t>union</a:t>
            </a:r>
            <a:r>
              <a:rPr lang="zh-CN" altLang="en-US" baseline="0" dirty="0" smtClean="0"/>
              <a:t>的一个用处是转换变量类型，比如</a:t>
            </a:r>
            <a:r>
              <a:rPr lang="en-US" altLang="zh-CN" baseline="0" dirty="0" err="1" smtClean="0"/>
              <a:t>utilities.h</a:t>
            </a:r>
            <a:r>
              <a:rPr lang="zh-CN" altLang="en-US" baseline="0" dirty="0" smtClean="0"/>
              <a:t>里的一个</a:t>
            </a:r>
            <a:r>
              <a:rPr lang="en-US" altLang="zh-CN" baseline="0" dirty="0" err="1" smtClean="0"/>
              <a:t>sqrt</a:t>
            </a:r>
            <a:r>
              <a:rPr lang="zh-CN" altLang="en-US" baseline="0" dirty="0" smtClean="0"/>
              <a:t>函数就用上了，使用</a:t>
            </a:r>
            <a:r>
              <a:rPr lang="en-US" altLang="zh-CN" baseline="0" dirty="0" err="1" smtClean="0"/>
              <a:t>u.x</a:t>
            </a:r>
            <a:r>
              <a:rPr lang="zh-CN" altLang="en-US" baseline="0" dirty="0" smtClean="0"/>
              <a:t>时就把</a:t>
            </a:r>
            <a:r>
              <a:rPr lang="en-US" altLang="zh-CN" baseline="0" dirty="0" smtClean="0"/>
              <a:t>u</a:t>
            </a:r>
            <a:r>
              <a:rPr lang="zh-CN" altLang="en-US" baseline="0" dirty="0" smtClean="0"/>
              <a:t>占据的内存区当作</a:t>
            </a:r>
            <a:r>
              <a:rPr lang="en-US" altLang="zh-CN" baseline="0" dirty="0" smtClean="0"/>
              <a:t>IEEE 754</a:t>
            </a:r>
            <a:r>
              <a:rPr lang="zh-CN" altLang="en-US" baseline="0" dirty="0" smtClean="0"/>
              <a:t>标准的</a:t>
            </a:r>
            <a:r>
              <a:rPr lang="en-US" altLang="zh-CN" baseline="0" dirty="0" smtClean="0"/>
              <a:t>double</a:t>
            </a:r>
            <a:r>
              <a:rPr lang="zh-CN" altLang="en-US" baseline="0" dirty="0" smtClean="0"/>
              <a:t>类型变量，</a:t>
            </a:r>
            <a:r>
              <a:rPr lang="en-US" altLang="zh-CN" baseline="0" dirty="0" err="1" smtClean="0"/>
              <a:t>u.i</a:t>
            </a:r>
            <a:r>
              <a:rPr lang="zh-CN" altLang="en-US" baseline="0" dirty="0" smtClean="0"/>
              <a:t>就当作一个</a:t>
            </a:r>
            <a:r>
              <a:rPr lang="en-US" altLang="zh-CN" baseline="0" dirty="0" smtClean="0"/>
              <a:t>64</a:t>
            </a:r>
            <a:r>
              <a:rPr lang="zh-CN" altLang="en-US" baseline="0" dirty="0" smtClean="0"/>
              <a:t>位整数对待。</a:t>
            </a:r>
            <a:endParaRPr lang="en-US" altLang="zh-CN" baseline="0" dirty="0" smtClean="0"/>
          </a:p>
          <a:p>
            <a:pPr>
              <a:buFontTx/>
              <a:buNone/>
            </a:pPr>
            <a:r>
              <a:rPr lang="en-US" altLang="zh-CN" baseline="0" dirty="0" smtClean="0"/>
              <a:t>void</a:t>
            </a:r>
            <a:r>
              <a:rPr lang="zh-CN" altLang="en-US" baseline="0" dirty="0" smtClean="0"/>
              <a:t>类型只能用在函数返回值上，或者作为指针基类型，任何指针类型都可以隐式类型转换为</a:t>
            </a:r>
            <a:r>
              <a:rPr lang="en-US" altLang="zh-CN" baseline="0" dirty="0" smtClean="0"/>
              <a:t>void</a:t>
            </a:r>
            <a:r>
              <a:rPr lang="zh-CN" altLang="en-US" baseline="0" dirty="0" smtClean="0"/>
              <a:t>指针类型。</a:t>
            </a:r>
            <a:endParaRPr lang="zh-CN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CN" dirty="0" smtClean="0"/>
              <a:t>Microsoft </a:t>
            </a:r>
            <a:r>
              <a:rPr lang="zh-CN" b="1" dirty="0" smtClean="0"/>
              <a:t>Engineering Excellence</a:t>
            </a:r>
            <a:endParaRPr lang="zh-CN" dirty="0" smtClean="0"/>
          </a:p>
        </p:txBody>
      </p:sp>
      <p:sp>
        <p:nvSpPr>
          <p:cNvPr id="40963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CN" dirty="0" smtClean="0"/>
              <a:t>Microsoft 机密</a:t>
            </a:r>
          </a:p>
        </p:txBody>
      </p:sp>
      <p:sp>
        <p:nvSpPr>
          <p:cNvPr id="40964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CEDE57-F8FE-4B43-B511-2E9F76624F74}" type="slidenum">
              <a:rPr lang="en-US" altLang="zh-CN" smtClean="0"/>
              <a:pPr/>
              <a:t>8</a:t>
            </a:fld>
            <a:endParaRPr lang="zh-CN" dirty="0" smtClean="0"/>
          </a:p>
        </p:txBody>
      </p:sp>
      <p:sp>
        <p:nvSpPr>
          <p:cNvPr id="409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449263"/>
            <a:ext cx="4541837" cy="3408362"/>
          </a:xfrm>
          <a:ln/>
        </p:spPr>
      </p:sp>
      <p:sp>
        <p:nvSpPr>
          <p:cNvPr id="409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492" y="4139472"/>
            <a:ext cx="6261652" cy="4593861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zh-CN" altLang="en-US" dirty="0" smtClean="0"/>
              <a:t>方括号运算符在任何地方都这样展开。</a:t>
            </a:r>
            <a:endParaRPr lang="zh-CN" altLang="zh-CN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CN" dirty="0" smtClean="0"/>
              <a:t>Microsoft </a:t>
            </a:r>
            <a:r>
              <a:rPr lang="zh-CN" b="1" dirty="0" smtClean="0"/>
              <a:t>Engineering Excellence</a:t>
            </a:r>
            <a:endParaRPr lang="zh-CN" dirty="0" smtClean="0"/>
          </a:p>
        </p:txBody>
      </p:sp>
      <p:sp>
        <p:nvSpPr>
          <p:cNvPr id="40963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CN" dirty="0" smtClean="0"/>
              <a:t>Microsoft 机密</a:t>
            </a:r>
          </a:p>
        </p:txBody>
      </p:sp>
      <p:sp>
        <p:nvSpPr>
          <p:cNvPr id="40964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CEDE57-F8FE-4B43-B511-2E9F76624F74}" type="slidenum">
              <a:rPr lang="en-US" altLang="zh-CN" smtClean="0"/>
              <a:pPr/>
              <a:t>9</a:t>
            </a:fld>
            <a:endParaRPr lang="zh-CN" dirty="0" smtClean="0"/>
          </a:p>
        </p:txBody>
      </p:sp>
      <p:sp>
        <p:nvSpPr>
          <p:cNvPr id="409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449263"/>
            <a:ext cx="4541837" cy="3408362"/>
          </a:xfrm>
          <a:ln/>
        </p:spPr>
      </p:sp>
      <p:sp>
        <p:nvSpPr>
          <p:cNvPr id="409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492" y="4139472"/>
            <a:ext cx="6261652" cy="4593861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zh-CN" dirty="0" smtClean="0"/>
              <a:t>#define</a:t>
            </a:r>
            <a:r>
              <a:rPr lang="zh-CN" altLang="en-US" dirty="0" smtClean="0"/>
              <a:t>的符号在编译出来的程序里是不存在的，编译器在预处理阶段就把他们替换掉了。</a:t>
            </a:r>
            <a:endParaRPr lang="en-US" altLang="zh-CN" dirty="0" smtClean="0"/>
          </a:p>
          <a:p>
            <a:pPr>
              <a:buFontTx/>
              <a:buNone/>
            </a:pPr>
            <a:r>
              <a:rPr lang="en-US" altLang="zh-CN" dirty="0" err="1" smtClean="0"/>
              <a:t>const</a:t>
            </a:r>
            <a:r>
              <a:rPr lang="zh-CN" altLang="en-US" dirty="0" smtClean="0"/>
              <a:t>变量跟非</a:t>
            </a:r>
            <a:r>
              <a:rPr lang="en-US" altLang="zh-CN" dirty="0" err="1" smtClean="0"/>
              <a:t>const</a:t>
            </a:r>
            <a:r>
              <a:rPr lang="zh-CN" altLang="en-US" dirty="0" smtClean="0"/>
              <a:t>变量一样都是在内存里的，</a:t>
            </a:r>
            <a:r>
              <a:rPr lang="en-US" altLang="zh-CN" dirty="0" err="1" smtClean="0"/>
              <a:t>const</a:t>
            </a:r>
            <a:r>
              <a:rPr lang="zh-CN" altLang="en-US" dirty="0" smtClean="0"/>
              <a:t>变量语义上不能被修改，实际上非要改也是可以的。</a:t>
            </a:r>
            <a:endParaRPr lang="en-US" altLang="zh-CN" dirty="0" smtClean="0"/>
          </a:p>
          <a:p>
            <a:pPr>
              <a:buFontTx/>
              <a:buNone/>
            </a:pPr>
            <a:r>
              <a:rPr lang="zh-CN" altLang="en-US" dirty="0" smtClean="0"/>
              <a:t>只有内置类型才有“字面值”。</a:t>
            </a:r>
            <a:endParaRPr lang="en-US" altLang="zh-CN" dirty="0" smtClean="0"/>
          </a:p>
          <a:p>
            <a:pPr>
              <a:buFontTx/>
              <a:buNone/>
            </a:pPr>
            <a:r>
              <a:rPr lang="zh-CN" altLang="en-US" dirty="0" smtClean="0"/>
              <a:t>除了</a:t>
            </a:r>
            <a:r>
              <a:rPr lang="en-US" altLang="zh-CN" dirty="0" smtClean="0"/>
              <a:t>#define</a:t>
            </a:r>
            <a:r>
              <a:rPr lang="zh-CN" altLang="en-US" dirty="0" smtClean="0"/>
              <a:t>和</a:t>
            </a:r>
            <a:r>
              <a:rPr lang="en-US" altLang="zh-CN" dirty="0" err="1" smtClean="0"/>
              <a:t>const</a:t>
            </a:r>
            <a:r>
              <a:rPr lang="zh-CN" altLang="en-US" dirty="0" smtClean="0"/>
              <a:t>以外还可以用</a:t>
            </a:r>
            <a:r>
              <a:rPr lang="en-US" altLang="zh-CN" dirty="0" err="1" smtClean="0"/>
              <a:t>enum</a:t>
            </a:r>
            <a:r>
              <a:rPr lang="zh-CN" altLang="en-US" dirty="0" smtClean="0"/>
              <a:t>定义常量。比如底层代码的</a:t>
            </a:r>
            <a:r>
              <a:rPr lang="en-US" altLang="zh-CN" dirty="0" err="1" smtClean="0"/>
              <a:t>types.h</a:t>
            </a:r>
            <a:r>
              <a:rPr lang="zh-CN" altLang="en-US" dirty="0" smtClean="0"/>
              <a:t>里面就有一大堆</a:t>
            </a:r>
            <a:r>
              <a:rPr lang="en-US" altLang="zh-CN" dirty="0" err="1" smtClean="0"/>
              <a:t>enum</a:t>
            </a:r>
            <a:r>
              <a:rPr lang="zh-CN" altLang="en-US" dirty="0" smtClean="0"/>
              <a:t>，定义的每个符号其实都是代表一个整数。</a:t>
            </a:r>
            <a:endParaRPr lang="zh-CN" altLang="zh-CN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CN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CN"/>
              <a:t>单击此处编辑母版标题样式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CN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CN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CN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CN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CN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CN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CN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CN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CN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CN" altLang="en-US" smtClean="0"/>
              <a:t>单击此处编辑母版副标题样式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CN" sz="2000" baseline="0"/>
            </a:lvl1pPr>
          </a:lstStyle>
          <a:p>
            <a:r>
              <a:rPr kumimoji="0" lang="zh-CN"/>
              <a:t>公司徽标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CN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CN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仅显示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zh-C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C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CN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CN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CN"/>
              <a:t>单击此处编辑母版标题样式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CN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CN" sz="1800"/>
            </a:lvl1pPr>
          </a:lstStyle>
          <a:p>
            <a:r>
              <a:rPr kumimoji="0" lang="zh-CN"/>
              <a:t>公司徽标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CN"/>
            </a:lvl1pPr>
          </a:lstStyle>
          <a:p>
            <a:r>
              <a:rPr kumimoji="0" lang="zh-CN"/>
              <a:t>单击此处可编辑母版标题样式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CN" sz="3200">
                <a:latin typeface="+mn-lt"/>
              </a:defRPr>
            </a:lvl1pPr>
            <a:lvl2pPr eaLnBrk="1" latinLnBrk="0" hangingPunct="1">
              <a:defRPr kumimoji="0" lang="zh-CN" sz="2800">
                <a:latin typeface="+mn-lt"/>
              </a:defRPr>
            </a:lvl2pPr>
            <a:lvl3pPr eaLnBrk="1" latinLnBrk="0" hangingPunct="1">
              <a:defRPr kumimoji="0" lang="zh-CN" sz="2400">
                <a:latin typeface="+mn-lt"/>
              </a:defRPr>
            </a:lvl3pPr>
            <a:lvl4pPr eaLnBrk="1" latinLnBrk="0" hangingPunct="1">
              <a:defRPr kumimoji="0" lang="zh-CN" sz="2400">
                <a:latin typeface="+mn-lt"/>
              </a:defRPr>
            </a:lvl4pPr>
            <a:lvl5pPr eaLnBrk="1" latinLnBrk="0" hangingPunct="1">
              <a:defRPr kumimoji="0" lang="zh-CN" sz="2400">
                <a:latin typeface="+mn-lt"/>
              </a:defRPr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CN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CN" sz="2800"/>
            </a:lvl1pPr>
            <a:lvl2pPr eaLnBrk="1" latinLnBrk="0" hangingPunct="1">
              <a:defRPr kumimoji="0" lang="zh-CN" sz="2400"/>
            </a:lvl2pPr>
            <a:lvl3pPr eaLnBrk="1" latinLnBrk="0" hangingPunct="1">
              <a:defRPr kumimoji="0" lang="zh-CN" sz="2000"/>
            </a:lvl3pPr>
            <a:lvl4pPr eaLnBrk="1" latinLnBrk="0" hangingPunct="1">
              <a:defRPr kumimoji="0" lang="zh-CN" sz="1800"/>
            </a:lvl4pPr>
            <a:lvl5pPr eaLnBrk="1" latinLnBrk="0" hangingPunct="1">
              <a:defRPr kumimoji="0" lang="zh-CN" sz="1800"/>
            </a:lvl5pPr>
            <a:lvl6pPr eaLnBrk="1" latinLnBrk="0" hangingPunct="1">
              <a:defRPr kumimoji="0" lang="zh-CN" sz="1800"/>
            </a:lvl6pPr>
            <a:lvl7pPr eaLnBrk="1" latinLnBrk="0" hangingPunct="1">
              <a:defRPr kumimoji="0" lang="zh-CN" sz="1800"/>
            </a:lvl7pPr>
            <a:lvl8pPr eaLnBrk="1" latinLnBrk="0" hangingPunct="1">
              <a:defRPr kumimoji="0" lang="zh-CN" sz="1800"/>
            </a:lvl8pPr>
            <a:lvl9pPr eaLnBrk="1" latinLnBrk="0" hangingPunct="1">
              <a:defRPr kumimoji="0" lang="zh-CN"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CN" sz="2800"/>
            </a:lvl1pPr>
            <a:lvl2pPr eaLnBrk="1" latinLnBrk="0" hangingPunct="1">
              <a:defRPr kumimoji="0" lang="zh-CN" sz="2400"/>
            </a:lvl2pPr>
            <a:lvl3pPr eaLnBrk="1" latinLnBrk="0" hangingPunct="1">
              <a:defRPr kumimoji="0" lang="zh-CN" sz="2000"/>
            </a:lvl3pPr>
            <a:lvl4pPr eaLnBrk="1" latinLnBrk="0" hangingPunct="1">
              <a:defRPr kumimoji="0" lang="zh-CN" sz="1800"/>
            </a:lvl4pPr>
            <a:lvl5pPr eaLnBrk="1" latinLnBrk="0" hangingPunct="1">
              <a:defRPr kumimoji="0" lang="zh-CN" sz="1800"/>
            </a:lvl5pPr>
            <a:lvl6pPr eaLnBrk="1" latinLnBrk="0" hangingPunct="1">
              <a:defRPr kumimoji="0" lang="zh-CN" sz="1800"/>
            </a:lvl6pPr>
            <a:lvl7pPr eaLnBrk="1" latinLnBrk="0" hangingPunct="1">
              <a:defRPr kumimoji="0" lang="zh-CN" sz="1800"/>
            </a:lvl7pPr>
            <a:lvl8pPr eaLnBrk="1" latinLnBrk="0" hangingPunct="1">
              <a:defRPr kumimoji="0" lang="zh-CN" sz="1800"/>
            </a:lvl8pPr>
            <a:lvl9pPr eaLnBrk="1" latinLnBrk="0" hangingPunct="1">
              <a:defRPr kumimoji="0" lang="zh-CN"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CN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CN"/>
            </a:lvl1pPr>
          </a:lstStyle>
          <a:p>
            <a:pPr eaLnBrk="1" latinLnBrk="0" hangingPunct="1"/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CN" sz="2400" b="1"/>
            </a:lvl1pPr>
            <a:lvl2pPr marL="457200" indent="0" eaLnBrk="1" latinLnBrk="0" hangingPunct="1">
              <a:buNone/>
              <a:defRPr kumimoji="0" lang="zh-CN" sz="2000" b="1"/>
            </a:lvl2pPr>
            <a:lvl3pPr marL="914400" indent="0" eaLnBrk="1" latinLnBrk="0" hangingPunct="1">
              <a:buNone/>
              <a:defRPr kumimoji="0" lang="zh-CN" sz="1800" b="1"/>
            </a:lvl3pPr>
            <a:lvl4pPr marL="1371600" indent="0" eaLnBrk="1" latinLnBrk="0" hangingPunct="1">
              <a:buNone/>
              <a:defRPr kumimoji="0" lang="zh-CN" sz="1600" b="1"/>
            </a:lvl4pPr>
            <a:lvl5pPr marL="1828800" indent="0" eaLnBrk="1" latinLnBrk="0" hangingPunct="1">
              <a:buNone/>
              <a:defRPr kumimoji="0" lang="zh-CN" sz="1600" b="1"/>
            </a:lvl5pPr>
            <a:lvl6pPr marL="2286000" indent="0" eaLnBrk="1" latinLnBrk="0" hangingPunct="1">
              <a:buNone/>
              <a:defRPr kumimoji="0" lang="zh-CN" sz="1600" b="1"/>
            </a:lvl6pPr>
            <a:lvl7pPr marL="2743200" indent="0" eaLnBrk="1" latinLnBrk="0" hangingPunct="1">
              <a:buNone/>
              <a:defRPr kumimoji="0" lang="zh-CN" sz="1600" b="1"/>
            </a:lvl7pPr>
            <a:lvl8pPr marL="3200400" indent="0" eaLnBrk="1" latinLnBrk="0" hangingPunct="1">
              <a:buNone/>
              <a:defRPr kumimoji="0" lang="zh-CN" sz="1600" b="1"/>
            </a:lvl8pPr>
            <a:lvl9pPr marL="3657600" indent="0" eaLnBrk="1" latinLnBrk="0" hangingPunct="1">
              <a:buNone/>
              <a:defRPr kumimoji="0" lang="zh-CN" sz="1600" b="1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CN" sz="2400"/>
            </a:lvl1pPr>
            <a:lvl2pPr eaLnBrk="1" latinLnBrk="0" hangingPunct="1">
              <a:defRPr kumimoji="0" lang="zh-CN" sz="2000"/>
            </a:lvl2pPr>
            <a:lvl3pPr eaLnBrk="1" latinLnBrk="0" hangingPunct="1">
              <a:defRPr kumimoji="0" lang="zh-CN" sz="1800"/>
            </a:lvl3pPr>
            <a:lvl4pPr eaLnBrk="1" latinLnBrk="0" hangingPunct="1">
              <a:defRPr kumimoji="0" lang="zh-CN" sz="1600"/>
            </a:lvl4pPr>
            <a:lvl5pPr eaLnBrk="1" latinLnBrk="0" hangingPunct="1">
              <a:defRPr kumimoji="0" lang="zh-CN" sz="1600"/>
            </a:lvl5pPr>
            <a:lvl6pPr eaLnBrk="1" latinLnBrk="0" hangingPunct="1">
              <a:defRPr kumimoji="0" lang="zh-CN" sz="1600"/>
            </a:lvl6pPr>
            <a:lvl7pPr eaLnBrk="1" latinLnBrk="0" hangingPunct="1">
              <a:defRPr kumimoji="0" lang="zh-CN" sz="1600"/>
            </a:lvl7pPr>
            <a:lvl8pPr eaLnBrk="1" latinLnBrk="0" hangingPunct="1">
              <a:defRPr kumimoji="0" lang="zh-CN" sz="1600"/>
            </a:lvl8pPr>
            <a:lvl9pPr eaLnBrk="1" latinLnBrk="0" hangingPunct="1">
              <a:defRPr kumimoji="0" lang="zh-CN"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CN" sz="2400" b="1"/>
            </a:lvl1pPr>
            <a:lvl2pPr marL="457200" indent="0" eaLnBrk="1" latinLnBrk="0" hangingPunct="1">
              <a:buNone/>
              <a:defRPr kumimoji="0" lang="zh-CN" sz="2000" b="1"/>
            </a:lvl2pPr>
            <a:lvl3pPr marL="914400" indent="0" eaLnBrk="1" latinLnBrk="0" hangingPunct="1">
              <a:buNone/>
              <a:defRPr kumimoji="0" lang="zh-CN" sz="1800" b="1"/>
            </a:lvl3pPr>
            <a:lvl4pPr marL="1371600" indent="0" eaLnBrk="1" latinLnBrk="0" hangingPunct="1">
              <a:buNone/>
              <a:defRPr kumimoji="0" lang="zh-CN" sz="1600" b="1"/>
            </a:lvl4pPr>
            <a:lvl5pPr marL="1828800" indent="0" eaLnBrk="1" latinLnBrk="0" hangingPunct="1">
              <a:buNone/>
              <a:defRPr kumimoji="0" lang="zh-CN" sz="1600" b="1"/>
            </a:lvl5pPr>
            <a:lvl6pPr marL="2286000" indent="0" eaLnBrk="1" latinLnBrk="0" hangingPunct="1">
              <a:buNone/>
              <a:defRPr kumimoji="0" lang="zh-CN" sz="1600" b="1"/>
            </a:lvl6pPr>
            <a:lvl7pPr marL="2743200" indent="0" eaLnBrk="1" latinLnBrk="0" hangingPunct="1">
              <a:buNone/>
              <a:defRPr kumimoji="0" lang="zh-CN" sz="1600" b="1"/>
            </a:lvl7pPr>
            <a:lvl8pPr marL="3200400" indent="0" eaLnBrk="1" latinLnBrk="0" hangingPunct="1">
              <a:buNone/>
              <a:defRPr kumimoji="0" lang="zh-CN" sz="1600" b="1"/>
            </a:lvl8pPr>
            <a:lvl9pPr marL="3657600" indent="0" eaLnBrk="1" latinLnBrk="0" hangingPunct="1">
              <a:buNone/>
              <a:defRPr kumimoji="0" lang="zh-CN" sz="1600" b="1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CN" sz="2400"/>
            </a:lvl1pPr>
            <a:lvl2pPr eaLnBrk="1" latinLnBrk="0" hangingPunct="1">
              <a:defRPr kumimoji="0" lang="zh-CN" sz="2000"/>
            </a:lvl2pPr>
            <a:lvl3pPr eaLnBrk="1" latinLnBrk="0" hangingPunct="1">
              <a:defRPr kumimoji="0" lang="zh-CN" sz="1800"/>
            </a:lvl3pPr>
            <a:lvl4pPr eaLnBrk="1" latinLnBrk="0" hangingPunct="1">
              <a:defRPr kumimoji="0" lang="zh-CN" sz="1600"/>
            </a:lvl4pPr>
            <a:lvl5pPr eaLnBrk="1" latinLnBrk="0" hangingPunct="1">
              <a:defRPr kumimoji="0" lang="zh-CN" sz="1600"/>
            </a:lvl5pPr>
            <a:lvl6pPr eaLnBrk="1" latinLnBrk="0" hangingPunct="1">
              <a:defRPr kumimoji="0" lang="zh-CN" sz="1600"/>
            </a:lvl6pPr>
            <a:lvl7pPr eaLnBrk="1" latinLnBrk="0" hangingPunct="1">
              <a:defRPr kumimoji="0" lang="zh-CN" sz="1600"/>
            </a:lvl7pPr>
            <a:lvl8pPr eaLnBrk="1" latinLnBrk="0" hangingPunct="1">
              <a:defRPr kumimoji="0" lang="zh-CN" sz="1600"/>
            </a:lvl8pPr>
            <a:lvl9pPr eaLnBrk="1" latinLnBrk="0" hangingPunct="1">
              <a:defRPr kumimoji="0" lang="zh-CN"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CN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CN" sz="2000" b="1"/>
            </a:lvl1pPr>
          </a:lstStyle>
          <a:p>
            <a:pPr eaLnBrk="1" latinLnBrk="0" hangingPunct="1"/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CN" sz="3200"/>
            </a:lvl1pPr>
            <a:lvl2pPr eaLnBrk="1" latinLnBrk="0" hangingPunct="1">
              <a:defRPr kumimoji="0" lang="zh-CN" sz="2800"/>
            </a:lvl2pPr>
            <a:lvl3pPr eaLnBrk="1" latinLnBrk="0" hangingPunct="1">
              <a:defRPr kumimoji="0" lang="zh-CN" sz="2400"/>
            </a:lvl3pPr>
            <a:lvl4pPr eaLnBrk="1" latinLnBrk="0" hangingPunct="1">
              <a:defRPr kumimoji="0" lang="zh-CN" sz="2000"/>
            </a:lvl4pPr>
            <a:lvl5pPr eaLnBrk="1" latinLnBrk="0" hangingPunct="1">
              <a:defRPr kumimoji="0" lang="zh-CN" sz="2000"/>
            </a:lvl5pPr>
            <a:lvl6pPr eaLnBrk="1" latinLnBrk="0" hangingPunct="1">
              <a:defRPr kumimoji="0" lang="zh-CN" sz="2000"/>
            </a:lvl6pPr>
            <a:lvl7pPr eaLnBrk="1" latinLnBrk="0" hangingPunct="1">
              <a:defRPr kumimoji="0" lang="zh-CN" sz="2000"/>
            </a:lvl7pPr>
            <a:lvl8pPr eaLnBrk="1" latinLnBrk="0" hangingPunct="1">
              <a:defRPr kumimoji="0" lang="zh-CN" sz="2000"/>
            </a:lvl8pPr>
            <a:lvl9pPr eaLnBrk="1" latinLnBrk="0" hangingPunct="1">
              <a:defRPr kumimoji="0" lang="zh-CN"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CN" sz="1400"/>
            </a:lvl1pPr>
            <a:lvl2pPr marL="457200" indent="0" eaLnBrk="1" latinLnBrk="0" hangingPunct="1">
              <a:buNone/>
              <a:defRPr kumimoji="0" lang="zh-CN" sz="1200"/>
            </a:lvl2pPr>
            <a:lvl3pPr marL="914400" indent="0" eaLnBrk="1" latinLnBrk="0" hangingPunct="1">
              <a:buNone/>
              <a:defRPr kumimoji="0" lang="zh-CN" sz="1000"/>
            </a:lvl3pPr>
            <a:lvl4pPr marL="1371600" indent="0" eaLnBrk="1" latinLnBrk="0" hangingPunct="1">
              <a:buNone/>
              <a:defRPr kumimoji="0" lang="zh-CN" sz="900"/>
            </a:lvl4pPr>
            <a:lvl5pPr marL="1828800" indent="0" eaLnBrk="1" latinLnBrk="0" hangingPunct="1">
              <a:buNone/>
              <a:defRPr kumimoji="0" lang="zh-CN" sz="900"/>
            </a:lvl5pPr>
            <a:lvl6pPr marL="2286000" indent="0" eaLnBrk="1" latinLnBrk="0" hangingPunct="1">
              <a:buNone/>
              <a:defRPr kumimoji="0" lang="zh-CN" sz="900"/>
            </a:lvl6pPr>
            <a:lvl7pPr marL="2743200" indent="0" eaLnBrk="1" latinLnBrk="0" hangingPunct="1">
              <a:buNone/>
              <a:defRPr kumimoji="0" lang="zh-CN" sz="900"/>
            </a:lvl7pPr>
            <a:lvl8pPr marL="3200400" indent="0" eaLnBrk="1" latinLnBrk="0" hangingPunct="1">
              <a:buNone/>
              <a:defRPr kumimoji="0" lang="zh-CN" sz="900"/>
            </a:lvl8pPr>
            <a:lvl9pPr marL="3657600" indent="0" eaLnBrk="1" latinLnBrk="0" hangingPunct="1">
              <a:buNone/>
              <a:defRPr kumimoji="0" lang="zh-CN"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CN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CN" sz="2000" b="1"/>
            </a:lvl1pPr>
          </a:lstStyle>
          <a:p>
            <a:pPr eaLnBrk="1" latinLnBrk="0" hangingPunct="1"/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CN" sz="3200"/>
            </a:lvl1pPr>
            <a:lvl2pPr marL="457200" indent="0" eaLnBrk="1" latinLnBrk="0" hangingPunct="1">
              <a:buNone/>
              <a:defRPr kumimoji="0" lang="zh-CN" sz="2800"/>
            </a:lvl2pPr>
            <a:lvl3pPr marL="914400" indent="0" eaLnBrk="1" latinLnBrk="0" hangingPunct="1">
              <a:buNone/>
              <a:defRPr kumimoji="0" lang="zh-CN" sz="2400"/>
            </a:lvl3pPr>
            <a:lvl4pPr marL="1371600" indent="0" eaLnBrk="1" latinLnBrk="0" hangingPunct="1">
              <a:buNone/>
              <a:defRPr kumimoji="0" lang="zh-CN" sz="2000"/>
            </a:lvl4pPr>
            <a:lvl5pPr marL="1828800" indent="0" eaLnBrk="1" latinLnBrk="0" hangingPunct="1">
              <a:buNone/>
              <a:defRPr kumimoji="0" lang="zh-CN" sz="2000"/>
            </a:lvl5pPr>
            <a:lvl6pPr marL="2286000" indent="0" eaLnBrk="1" latinLnBrk="0" hangingPunct="1">
              <a:buNone/>
              <a:defRPr kumimoji="0" lang="zh-CN" sz="2000"/>
            </a:lvl6pPr>
            <a:lvl7pPr marL="2743200" indent="0" eaLnBrk="1" latinLnBrk="0" hangingPunct="1">
              <a:buNone/>
              <a:defRPr kumimoji="0" lang="zh-CN" sz="2000"/>
            </a:lvl7pPr>
            <a:lvl8pPr marL="3200400" indent="0" eaLnBrk="1" latinLnBrk="0" hangingPunct="1">
              <a:buNone/>
              <a:defRPr kumimoji="0" lang="zh-CN" sz="2000"/>
            </a:lvl8pPr>
            <a:lvl9pPr marL="3657600" indent="0" eaLnBrk="1" latinLnBrk="0" hangingPunct="1">
              <a:buNone/>
              <a:defRPr kumimoji="0" lang="zh-CN" sz="2000"/>
            </a:lvl9pPr>
          </a:lstStyle>
          <a:p>
            <a:pPr eaLnBrk="1" latinLnBrk="0" hangingPunct="1"/>
            <a:r>
              <a:rPr lang="zh-CN" altLang="en-US" smtClean="0"/>
              <a:t>单击图标添加图片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CN" sz="1400"/>
            </a:lvl1pPr>
            <a:lvl2pPr marL="457200" indent="0" eaLnBrk="1" latinLnBrk="0" hangingPunct="1">
              <a:buNone/>
              <a:defRPr kumimoji="0" lang="zh-CN" sz="1200"/>
            </a:lvl2pPr>
            <a:lvl3pPr marL="914400" indent="0" eaLnBrk="1" latinLnBrk="0" hangingPunct="1">
              <a:buNone/>
              <a:defRPr kumimoji="0" lang="zh-CN" sz="1000"/>
            </a:lvl3pPr>
            <a:lvl4pPr marL="1371600" indent="0" eaLnBrk="1" latinLnBrk="0" hangingPunct="1">
              <a:buNone/>
              <a:defRPr kumimoji="0" lang="zh-CN" sz="900"/>
            </a:lvl4pPr>
            <a:lvl5pPr marL="1828800" indent="0" eaLnBrk="1" latinLnBrk="0" hangingPunct="1">
              <a:buNone/>
              <a:defRPr kumimoji="0" lang="zh-CN" sz="900"/>
            </a:lvl5pPr>
            <a:lvl6pPr marL="2286000" indent="0" eaLnBrk="1" latinLnBrk="0" hangingPunct="1">
              <a:buNone/>
              <a:defRPr kumimoji="0" lang="zh-CN" sz="900"/>
            </a:lvl6pPr>
            <a:lvl7pPr marL="2743200" indent="0" eaLnBrk="1" latinLnBrk="0" hangingPunct="1">
              <a:buNone/>
              <a:defRPr kumimoji="0" lang="zh-CN" sz="900"/>
            </a:lvl7pPr>
            <a:lvl8pPr marL="3200400" indent="0" eaLnBrk="1" latinLnBrk="0" hangingPunct="1">
              <a:buNone/>
              <a:defRPr kumimoji="0" lang="zh-CN" sz="900"/>
            </a:lvl8pPr>
            <a:lvl9pPr marL="3657600" indent="0" eaLnBrk="1" latinLnBrk="0" hangingPunct="1">
              <a:buNone/>
              <a:defRPr kumimoji="0" lang="zh-CN"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CN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CN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CN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CN" altLang="en-US" smtClean="0"/>
              <a:t>单击此处编辑母版标题样式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CN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pPr/>
              <a:t>12/17/2009</a:t>
            </a:fld>
            <a:endParaRPr kumimoji="0" 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CN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CN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CN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kumimoji="0" lang="zh-CN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CN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CN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CN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CN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CN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CN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CN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CN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CN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CN"/>
      </a:defPPr>
      <a:lvl1pPr marL="0" algn="l" defTabSz="914400" rtl="0" eaLnBrk="1" latinLnBrk="0" hangingPunct="1">
        <a:defRPr kumimoji="0" lang="zh-CN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CN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CN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CN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CN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CN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CN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CN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CN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zh-CN" dirty="0" smtClean="0"/>
              <a:t>C++</a:t>
            </a:r>
            <a:endParaRPr lang="zh-C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altLang="zh-CN" sz="2400" dirty="0" err="1" smtClean="0">
                <a:latin typeface="+mn-lt"/>
              </a:rPr>
              <a:t>WindyWinter</a:t>
            </a:r>
            <a:endParaRPr lang="zh-CN" sz="2400" dirty="0">
              <a:latin typeface="+mn-lt"/>
            </a:endParaRPr>
          </a:p>
          <a:p>
            <a:r>
              <a:rPr lang="en-US" altLang="zh-CN" sz="2400" dirty="0" smtClean="0">
                <a:latin typeface="+mn-lt"/>
              </a:rPr>
              <a:t>windy@ream.at</a:t>
            </a:r>
            <a:endParaRPr lang="zh-CN" sz="2400" dirty="0"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预编译指令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#include </a:t>
            </a:r>
            <a:r>
              <a:rPr lang="zh-CN" altLang="en-US" dirty="0" smtClean="0"/>
              <a:t>后面不是“字符串”，是用引号或者</a:t>
            </a:r>
            <a:r>
              <a:rPr lang="en-US" altLang="zh-CN" dirty="0" smtClean="0"/>
              <a:t>&lt;&gt;</a:t>
            </a:r>
            <a:r>
              <a:rPr lang="zh-CN" altLang="en-US" dirty="0" smtClean="0"/>
              <a:t>括起来的文件名。</a:t>
            </a:r>
            <a:endParaRPr lang="en-US" altLang="zh-CN" dirty="0" smtClean="0"/>
          </a:p>
          <a:p>
            <a:r>
              <a:rPr lang="zh-CN" altLang="en-US" dirty="0"/>
              <a:t>条件</a:t>
            </a:r>
            <a:r>
              <a:rPr lang="zh-CN" altLang="en-US" dirty="0" smtClean="0"/>
              <a:t>编译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#define </a:t>
            </a:r>
            <a:r>
              <a:rPr lang="zh-CN" altLang="en-US" dirty="0" smtClean="0"/>
              <a:t>符号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#</a:t>
            </a:r>
            <a:r>
              <a:rPr lang="en-US" altLang="zh-CN" dirty="0" err="1" smtClean="0"/>
              <a:t>undef</a:t>
            </a:r>
            <a:r>
              <a:rPr lang="en-US" altLang="zh-CN" dirty="0" smtClean="0"/>
              <a:t> </a:t>
            </a:r>
            <a:r>
              <a:rPr lang="zh-CN" altLang="en-US" dirty="0" smtClean="0"/>
              <a:t>符号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#if / #</a:t>
            </a:r>
            <a:r>
              <a:rPr lang="en-US" altLang="zh-CN" dirty="0" err="1" smtClean="0"/>
              <a:t>elif</a:t>
            </a:r>
            <a:r>
              <a:rPr lang="en-US" altLang="zh-CN" dirty="0" smtClean="0"/>
              <a:t> </a:t>
            </a:r>
            <a:r>
              <a:rPr lang="zh-CN" altLang="en-US" dirty="0" smtClean="0"/>
              <a:t>字面值常量表达式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#</a:t>
            </a:r>
            <a:r>
              <a:rPr lang="en-US" altLang="zh-CN" dirty="0" err="1" smtClean="0"/>
              <a:t>ifdef</a:t>
            </a:r>
            <a:r>
              <a:rPr lang="en-US" altLang="zh-CN" dirty="0" smtClean="0"/>
              <a:t> / #</a:t>
            </a:r>
            <a:r>
              <a:rPr lang="en-US" altLang="zh-CN" dirty="0" err="1" smtClean="0"/>
              <a:t>ifndef</a:t>
            </a:r>
            <a:r>
              <a:rPr lang="en-US" altLang="zh-CN" dirty="0" smtClean="0"/>
              <a:t> / #else </a:t>
            </a:r>
            <a:r>
              <a:rPr lang="zh-CN" altLang="en-US" dirty="0" smtClean="0"/>
              <a:t>符号</a:t>
            </a:r>
            <a:endParaRPr lang="en-US" altLang="zh-CN" dirty="0"/>
          </a:p>
          <a:p>
            <a:pPr lvl="1"/>
            <a:r>
              <a:rPr lang="zh-CN" altLang="en-US" dirty="0"/>
              <a:t>不</a:t>
            </a:r>
            <a:r>
              <a:rPr lang="zh-CN" altLang="en-US" dirty="0" smtClean="0"/>
              <a:t>符合</a:t>
            </a:r>
            <a:r>
              <a:rPr lang="en-US" altLang="zh-CN" dirty="0" smtClean="0"/>
              <a:t>#if</a:t>
            </a:r>
            <a:r>
              <a:rPr lang="zh-CN" altLang="en-US" dirty="0" smtClean="0"/>
              <a:t>条件的代码段编译器不编译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6308335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预编译指令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#define</a:t>
            </a:r>
            <a:r>
              <a:rPr lang="zh-CN" altLang="en-US" dirty="0" smtClean="0"/>
              <a:t>中“</a:t>
            </a:r>
            <a:r>
              <a:rPr lang="en-US" altLang="zh-CN" dirty="0" smtClean="0"/>
              <a:t>#</a:t>
            </a:r>
            <a:r>
              <a:rPr lang="zh-CN" altLang="en-US" dirty="0" smtClean="0"/>
              <a:t>”的用法</a:t>
            </a:r>
            <a:endParaRPr lang="en-US" altLang="zh-CN" dirty="0" smtClean="0"/>
          </a:p>
          <a:p>
            <a:r>
              <a:rPr lang="en-US" altLang="zh-CN" dirty="0" smtClean="0"/>
              <a:t>#x	</a:t>
            </a:r>
            <a:r>
              <a:rPr lang="zh-CN" altLang="en-US" dirty="0" smtClean="0"/>
              <a:t>将</a:t>
            </a:r>
            <a:r>
              <a:rPr lang="en-US" altLang="zh-CN" dirty="0" smtClean="0"/>
              <a:t>x</a:t>
            </a:r>
            <a:r>
              <a:rPr lang="zh-CN" altLang="en-US" dirty="0" smtClean="0"/>
              <a:t>变成字符串</a:t>
            </a:r>
            <a:endParaRPr lang="en-US" altLang="zh-CN" dirty="0" smtClean="0"/>
          </a:p>
          <a:p>
            <a:r>
              <a:rPr lang="en-US" altLang="zh-CN" dirty="0" smtClean="0"/>
              <a:t>x##y	</a:t>
            </a:r>
            <a:r>
              <a:rPr lang="zh-CN" altLang="en-US" dirty="0" smtClean="0"/>
              <a:t>将</a:t>
            </a:r>
            <a:r>
              <a:rPr lang="en-US" altLang="zh-CN" dirty="0" smtClean="0"/>
              <a:t>x</a:t>
            </a:r>
            <a:r>
              <a:rPr lang="zh-CN" altLang="en-US" dirty="0" smtClean="0"/>
              <a:t>与</a:t>
            </a:r>
            <a:r>
              <a:rPr lang="en-US" altLang="zh-CN" dirty="0" smtClean="0"/>
              <a:t>y</a:t>
            </a:r>
            <a:r>
              <a:rPr lang="zh-CN" altLang="en-US" dirty="0" smtClean="0"/>
              <a:t>连接起来</a:t>
            </a:r>
            <a:endParaRPr lang="en-US" altLang="zh-CN" dirty="0" smtClean="0"/>
          </a:p>
          <a:p>
            <a:pPr lvl="1"/>
            <a:r>
              <a:rPr lang="en-US" altLang="zh-CN" dirty="0"/>
              <a:t>#define </a:t>
            </a:r>
            <a:r>
              <a:rPr lang="en-US" altLang="zh-CN" dirty="0" err="1"/>
              <a:t>TeammateFormationTactic</a:t>
            </a:r>
            <a:r>
              <a:rPr lang="en-US" altLang="zh-CN" dirty="0"/>
              <a:t>(</a:t>
            </a:r>
            <a:r>
              <a:rPr lang="en-US" altLang="zh-CN" dirty="0" err="1"/>
              <a:t>TacticName</a:t>
            </a:r>
            <a:r>
              <a:rPr lang="en-US" altLang="zh-CN" dirty="0"/>
              <a:t>) (*(</a:t>
            </a:r>
            <a:r>
              <a:rPr lang="en-US" altLang="zh-CN" dirty="0" err="1"/>
              <a:t>FormationTactic</a:t>
            </a:r>
            <a:r>
              <a:rPr lang="en-US" altLang="zh-CN" dirty="0"/>
              <a:t>##</a:t>
            </a:r>
            <a:r>
              <a:rPr lang="en-US" altLang="zh-CN" dirty="0" err="1"/>
              <a:t>TacticName</a:t>
            </a:r>
            <a:r>
              <a:rPr lang="en-US" altLang="zh-CN" dirty="0"/>
              <a:t> *)</a:t>
            </a:r>
            <a:r>
              <a:rPr lang="en-US" altLang="zh-CN" dirty="0" err="1"/>
              <a:t>mFormation.GetTeammateTactic</a:t>
            </a:r>
            <a:r>
              <a:rPr lang="en-US" altLang="zh-CN" dirty="0"/>
              <a:t>(FTT_##</a:t>
            </a:r>
            <a:r>
              <a:rPr lang="en-US" altLang="zh-CN" dirty="0" err="1"/>
              <a:t>TacticName</a:t>
            </a:r>
            <a:r>
              <a:rPr lang="en-US" altLang="zh-CN" dirty="0" smtClean="0"/>
              <a:t>))</a:t>
            </a:r>
          </a:p>
          <a:p>
            <a:pPr lvl="1"/>
            <a:r>
              <a:rPr lang="en-US" altLang="zh-CN" dirty="0" err="1" smtClean="0"/>
              <a:t>TeammateFormationTactic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KickOffPosition</a:t>
            </a:r>
            <a:r>
              <a:rPr lang="en-US" altLang="zh-CN" dirty="0" smtClean="0"/>
              <a:t>) </a:t>
            </a:r>
            <a:r>
              <a:rPr lang="en-US" altLang="zh-CN" dirty="0" smtClean="0">
                <a:sym typeface="Wingdings" pitchFamily="2" charset="2"/>
              </a:rPr>
              <a:t> </a:t>
            </a:r>
            <a:r>
              <a:rPr lang="en-US" altLang="zh-CN" dirty="0" smtClean="0"/>
              <a:t>*(</a:t>
            </a:r>
            <a:r>
              <a:rPr lang="en-US" altLang="zh-CN" dirty="0" err="1" smtClean="0"/>
              <a:t>FormationTactic</a:t>
            </a:r>
            <a:r>
              <a:rPr lang="en-US" altLang="zh-CN" dirty="0" err="1"/>
              <a:t>KickOffPosition</a:t>
            </a:r>
            <a:r>
              <a:rPr lang="en-US" altLang="zh-CN" dirty="0" smtClean="0"/>
              <a:t>*)</a:t>
            </a:r>
            <a:r>
              <a:rPr lang="en-US" altLang="zh-CN" dirty="0" err="1" smtClean="0"/>
              <a:t>mFormation.GetTeammateTactic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FTT_</a:t>
            </a:r>
            <a:r>
              <a:rPr lang="en-US" altLang="zh-CN" dirty="0" err="1"/>
              <a:t>KickOffPosition</a:t>
            </a:r>
            <a:r>
              <a:rPr lang="en-US" altLang="zh-CN" dirty="0" smtClean="0"/>
              <a:t>))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1698528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其它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 smtClean="0"/>
              <a:t>sizeof</a:t>
            </a:r>
            <a:r>
              <a:rPr lang="zh-CN" altLang="en-US" dirty="0" smtClean="0"/>
              <a:t>运算符</a:t>
            </a:r>
            <a:endParaRPr lang="en-US" altLang="zh-CN" dirty="0" smtClean="0"/>
          </a:p>
          <a:p>
            <a:pPr lvl="1"/>
            <a:r>
              <a:rPr lang="en-US" altLang="zh-CN" dirty="0" err="1" smtClean="0"/>
              <a:t>size_t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fsize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int</a:t>
            </a:r>
            <a:r>
              <a:rPr lang="en-US" altLang="zh-CN" dirty="0" smtClean="0"/>
              <a:t> n) {</a:t>
            </a:r>
            <a:br>
              <a:rPr lang="en-US" altLang="zh-CN" dirty="0" smtClean="0"/>
            </a:br>
            <a:r>
              <a:rPr lang="en-US" altLang="zh-CN" dirty="0" smtClean="0"/>
              <a:t>	char t[n+3];</a:t>
            </a:r>
            <a:br>
              <a:rPr lang="en-US" altLang="zh-CN" dirty="0" smtClean="0"/>
            </a:br>
            <a:r>
              <a:rPr lang="en-US" altLang="zh-CN" dirty="0" smtClean="0"/>
              <a:t>	return </a:t>
            </a:r>
            <a:r>
              <a:rPr lang="en-US" altLang="zh-CN" dirty="0" err="1" smtClean="0"/>
              <a:t>sizeof</a:t>
            </a:r>
            <a:r>
              <a:rPr lang="en-US" altLang="zh-CN" dirty="0" smtClean="0"/>
              <a:t>(t);</a:t>
            </a:r>
            <a:br>
              <a:rPr lang="en-US" altLang="zh-CN" dirty="0" smtClean="0"/>
            </a:br>
            <a:r>
              <a:rPr lang="en-US" altLang="zh-CN" dirty="0" smtClean="0"/>
              <a:t>}</a:t>
            </a:r>
            <a:br>
              <a:rPr lang="en-US" altLang="zh-CN" dirty="0" smtClean="0"/>
            </a:br>
            <a:r>
              <a:rPr lang="en-US" altLang="zh-CN" dirty="0" err="1" smtClean="0"/>
              <a:t>fsize</a:t>
            </a:r>
            <a:r>
              <a:rPr lang="en-US" altLang="zh-CN" dirty="0" smtClean="0"/>
              <a:t>(10) -&gt; 13</a:t>
            </a:r>
          </a:p>
          <a:p>
            <a:r>
              <a:rPr lang="en-US" altLang="zh-CN" dirty="0" smtClean="0"/>
              <a:t>inline</a:t>
            </a:r>
            <a:r>
              <a:rPr lang="zh-CN" altLang="en-US" dirty="0" smtClean="0"/>
              <a:t>函数</a:t>
            </a:r>
            <a:endParaRPr lang="en-US" altLang="zh-CN" dirty="0" smtClean="0"/>
          </a:p>
          <a:p>
            <a:r>
              <a:rPr lang="en-US" altLang="zh-CN" dirty="0" smtClean="0"/>
              <a:t>static</a:t>
            </a:r>
            <a:r>
              <a:rPr lang="zh-CN" altLang="en-US" dirty="0" smtClean="0"/>
              <a:t>变量</a:t>
            </a:r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0255744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5400" dirty="0" smtClean="0"/>
              <a:t>C++</a:t>
            </a:r>
            <a:r>
              <a:rPr lang="zh-CN" altLang="en-US" sz="5400" dirty="0" smtClean="0"/>
              <a:t>标签</a:t>
            </a:r>
            <a:endParaRPr lang="zh-CN" sz="5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即时</a:t>
            </a:r>
            <a:r>
              <a:rPr lang="zh-CN" altLang="en-US" dirty="0" smtClean="0"/>
              <a:t>声明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dirty="0"/>
              <a:t>C</a:t>
            </a:r>
            <a:r>
              <a:rPr lang="zh-CN" altLang="en-US" dirty="0"/>
              <a:t>语言要求所有变量的声明必须在实意语句之前，也就是在所有</a:t>
            </a:r>
            <a:r>
              <a:rPr lang="en-US" altLang="zh-CN" dirty="0"/>
              <a:t>{}</a:t>
            </a:r>
            <a:r>
              <a:rPr lang="zh-CN" altLang="en-US" dirty="0"/>
              <a:t>的外面，或者是每对</a:t>
            </a:r>
            <a:r>
              <a:rPr lang="en-US" altLang="zh-CN" dirty="0"/>
              <a:t>{}</a:t>
            </a:r>
            <a:r>
              <a:rPr lang="zh-CN" altLang="en-US" dirty="0"/>
              <a:t>的最前面。</a:t>
            </a:r>
          </a:p>
          <a:p>
            <a:r>
              <a:rPr lang="en-US" altLang="zh-CN" dirty="0"/>
              <a:t>C++</a:t>
            </a:r>
            <a:r>
              <a:rPr lang="zh-CN" altLang="en-US" dirty="0"/>
              <a:t>没有了这样的限制，变量只要遵循先声明后使用的原则就可以了，不再要求必须放在什么地方</a:t>
            </a:r>
            <a:r>
              <a:rPr lang="zh-CN" altLang="en-US" dirty="0" smtClean="0"/>
              <a:t>。我们</a:t>
            </a:r>
            <a:r>
              <a:rPr lang="zh-CN" altLang="en-US" dirty="0"/>
              <a:t>可以在</a:t>
            </a:r>
            <a:r>
              <a:rPr lang="en-US" altLang="zh-CN" dirty="0"/>
              <a:t>for</a:t>
            </a:r>
            <a:r>
              <a:rPr lang="zh-CN" altLang="en-US" dirty="0"/>
              <a:t>语句头部塞上一个</a:t>
            </a:r>
            <a:r>
              <a:rPr lang="en-US" altLang="zh-CN" dirty="0" err="1"/>
              <a:t>int</a:t>
            </a:r>
            <a:r>
              <a:rPr lang="en-US" altLang="zh-CN" dirty="0"/>
              <a:t> </a:t>
            </a:r>
            <a:r>
              <a:rPr lang="en-US" altLang="zh-CN" dirty="0" err="1"/>
              <a:t>i</a:t>
            </a:r>
            <a:r>
              <a:rPr lang="en-US" altLang="zh-CN" dirty="0"/>
              <a:t>(0</a:t>
            </a:r>
            <a:r>
              <a:rPr lang="en-US" altLang="zh-CN" dirty="0" smtClean="0"/>
              <a:t>)</a:t>
            </a:r>
            <a:r>
              <a:rPr lang="zh-CN" altLang="en-US" dirty="0" smtClean="0"/>
              <a:t>，</a:t>
            </a:r>
            <a:r>
              <a:rPr lang="en-US" altLang="zh-CN" dirty="0" smtClean="0"/>
              <a:t>for (</a:t>
            </a:r>
            <a:r>
              <a:rPr lang="en-US" altLang="zh-CN" dirty="0" err="1" smtClean="0"/>
              <a:t>int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(0); 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 &lt; 10; ++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)</a:t>
            </a:r>
            <a:r>
              <a:rPr lang="zh-CN" altLang="en-US" dirty="0" smtClean="0"/>
              <a:t>。</a:t>
            </a:r>
            <a:endParaRPr lang="zh-CN" altLang="en-US" dirty="0"/>
          </a:p>
          <a:p>
            <a:r>
              <a:rPr lang="zh-CN" altLang="en-US" dirty="0"/>
              <a:t>“</a:t>
            </a:r>
            <a:r>
              <a:rPr lang="en-US" altLang="zh-CN" dirty="0" err="1"/>
              <a:t>int</a:t>
            </a:r>
            <a:r>
              <a:rPr lang="en-US" altLang="zh-CN" dirty="0"/>
              <a:t> </a:t>
            </a:r>
            <a:r>
              <a:rPr lang="en-US" altLang="zh-CN" dirty="0" err="1"/>
              <a:t>i</a:t>
            </a:r>
            <a:r>
              <a:rPr lang="en-US" altLang="zh-CN" dirty="0"/>
              <a:t>(0)”</a:t>
            </a:r>
            <a:r>
              <a:rPr lang="zh-CN" altLang="en-US" dirty="0"/>
              <a:t>里的</a:t>
            </a:r>
            <a:r>
              <a:rPr lang="en-US" altLang="zh-CN" dirty="0"/>
              <a:t>(0)</a:t>
            </a:r>
            <a:r>
              <a:rPr lang="zh-CN" altLang="en-US" dirty="0"/>
              <a:t>是指将</a:t>
            </a:r>
            <a:r>
              <a:rPr lang="en-US" altLang="zh-CN" dirty="0" err="1"/>
              <a:t>i</a:t>
            </a:r>
            <a:r>
              <a:rPr lang="zh-CN" altLang="en-US" dirty="0"/>
              <a:t>初始化为</a:t>
            </a:r>
            <a:r>
              <a:rPr lang="en-US" altLang="zh-CN" dirty="0"/>
              <a:t>0</a:t>
            </a:r>
            <a:r>
              <a:rPr lang="zh-CN" altLang="en-US" dirty="0"/>
              <a:t>，作用相当于</a:t>
            </a:r>
            <a:r>
              <a:rPr lang="en-US" altLang="zh-CN" dirty="0" err="1"/>
              <a:t>int</a:t>
            </a:r>
            <a:r>
              <a:rPr lang="en-US" altLang="zh-CN" dirty="0"/>
              <a:t> </a:t>
            </a:r>
            <a:r>
              <a:rPr lang="en-US" altLang="zh-CN" dirty="0" err="1"/>
              <a:t>i</a:t>
            </a:r>
            <a:r>
              <a:rPr lang="en-US" altLang="zh-CN" dirty="0"/>
              <a:t>=0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7910874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引用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zh-CN" altLang="en-US" dirty="0"/>
              <a:t>引用</a:t>
            </a:r>
            <a:r>
              <a:rPr lang="en-US" altLang="zh-CN" dirty="0"/>
              <a:t>(reference)</a:t>
            </a:r>
            <a:r>
              <a:rPr lang="zh-CN" altLang="en-US" dirty="0"/>
              <a:t>是</a:t>
            </a:r>
            <a:r>
              <a:rPr lang="en-US" altLang="zh-CN" dirty="0"/>
              <a:t>C++</a:t>
            </a:r>
            <a:r>
              <a:rPr lang="zh-CN" altLang="en-US" dirty="0"/>
              <a:t>新定义的一种复合类型，其本意可以理解为变量的“别名</a:t>
            </a:r>
            <a:r>
              <a:rPr lang="en-US" altLang="zh-CN" dirty="0"/>
              <a:t>(alternate name)”</a:t>
            </a:r>
            <a:r>
              <a:rPr lang="zh-CN" altLang="en-US" dirty="0"/>
              <a:t>。</a:t>
            </a:r>
          </a:p>
          <a:p>
            <a:r>
              <a:rPr lang="zh-CN" altLang="en-US" dirty="0"/>
              <a:t>声明</a:t>
            </a:r>
            <a:r>
              <a:rPr lang="en-US" altLang="zh-CN" dirty="0"/>
              <a:t>/</a:t>
            </a:r>
            <a:r>
              <a:rPr lang="zh-CN" altLang="en-US" dirty="0"/>
              <a:t>定义一个引用：</a:t>
            </a:r>
            <a:br>
              <a:rPr lang="zh-CN" altLang="en-US" dirty="0"/>
            </a:br>
            <a:r>
              <a:rPr lang="en-US" altLang="zh-CN" dirty="0" err="1"/>
              <a:t>int</a:t>
            </a:r>
            <a:r>
              <a:rPr lang="en-US" altLang="zh-CN" dirty="0"/>
              <a:t> a;</a:t>
            </a:r>
            <a:br>
              <a:rPr lang="en-US" altLang="zh-CN" dirty="0"/>
            </a:br>
            <a:r>
              <a:rPr lang="en-US" altLang="zh-CN" dirty="0" err="1"/>
              <a:t>int</a:t>
            </a:r>
            <a:r>
              <a:rPr lang="en-US" altLang="zh-CN" dirty="0"/>
              <a:t> &amp; r = a;</a:t>
            </a:r>
          </a:p>
          <a:p>
            <a:r>
              <a:rPr lang="en-US" altLang="zh-CN" dirty="0"/>
              <a:t>r</a:t>
            </a:r>
            <a:r>
              <a:rPr lang="zh-CN" altLang="en-US" dirty="0"/>
              <a:t>被定义为</a:t>
            </a:r>
            <a:r>
              <a:rPr lang="en-US" altLang="zh-CN" dirty="0"/>
              <a:t>a</a:t>
            </a:r>
            <a:r>
              <a:rPr lang="zh-CN" altLang="en-US" dirty="0"/>
              <a:t>的引用后，</a:t>
            </a:r>
            <a:r>
              <a:rPr lang="en-US" altLang="zh-CN" dirty="0"/>
              <a:t>r</a:t>
            </a:r>
            <a:r>
              <a:rPr lang="zh-CN" altLang="en-US" dirty="0"/>
              <a:t>和</a:t>
            </a:r>
            <a:r>
              <a:rPr lang="en-US" altLang="zh-CN" dirty="0"/>
              <a:t>a</a:t>
            </a:r>
            <a:r>
              <a:rPr lang="zh-CN" altLang="en-US" dirty="0"/>
              <a:t>可以被认为是同一个变量。</a:t>
            </a:r>
          </a:p>
          <a:p>
            <a:r>
              <a:rPr lang="zh-CN" altLang="en-US" dirty="0"/>
              <a:t>引用的主要用在函数形参中（作用与指针相仿）：</a:t>
            </a:r>
          </a:p>
          <a:p>
            <a:pPr lvl="1"/>
            <a:r>
              <a:rPr lang="zh-CN" altLang="en-US" dirty="0"/>
              <a:t>避免传递规模巨大的实参；</a:t>
            </a:r>
          </a:p>
          <a:p>
            <a:pPr lvl="1"/>
            <a:r>
              <a:rPr lang="zh-CN" altLang="en-US" dirty="0"/>
              <a:t>将形参的值返回。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9010706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引用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void </a:t>
            </a:r>
            <a:r>
              <a:rPr lang="en-US" altLang="zh-CN" dirty="0" err="1"/>
              <a:t>BehaviorAttackPlanner</a:t>
            </a:r>
            <a:r>
              <a:rPr lang="en-US" altLang="zh-CN" dirty="0"/>
              <a:t>::Plan(</a:t>
            </a:r>
            <a:r>
              <a:rPr lang="en-US" altLang="zh-CN" dirty="0" err="1"/>
              <a:t>std</a:t>
            </a:r>
            <a:r>
              <a:rPr lang="en-US" altLang="zh-CN" dirty="0"/>
              <a:t>::list&lt;</a:t>
            </a:r>
            <a:r>
              <a:rPr lang="en-US" altLang="zh-CN" dirty="0" err="1"/>
              <a:t>ActiveBehavior</a:t>
            </a:r>
            <a:r>
              <a:rPr lang="en-US" altLang="zh-CN" dirty="0"/>
              <a:t>&gt; &amp; </a:t>
            </a:r>
            <a:r>
              <a:rPr lang="en-US" altLang="zh-CN" dirty="0" err="1"/>
              <a:t>behavior_list</a:t>
            </a:r>
            <a:r>
              <a:rPr lang="en-US" altLang="zh-CN" dirty="0" smtClean="0"/>
              <a:t>)</a:t>
            </a:r>
          </a:p>
          <a:p>
            <a:r>
              <a:rPr lang="en-US" altLang="zh-CN" dirty="0" err="1"/>
              <a:t>PlayerState</a:t>
            </a:r>
            <a:r>
              <a:rPr lang="en-US" altLang="zh-CN" dirty="0"/>
              <a:t> &amp; player = </a:t>
            </a:r>
            <a:r>
              <a:rPr lang="en-US" altLang="zh-CN" dirty="0" err="1">
                <a:solidFill>
                  <a:srgbClr val="00B0F0"/>
                </a:solidFill>
              </a:rPr>
              <a:t>const_cast</a:t>
            </a:r>
            <a:r>
              <a:rPr lang="en-US" altLang="zh-CN" dirty="0">
                <a:solidFill>
                  <a:srgbClr val="00B0F0"/>
                </a:solidFill>
              </a:rPr>
              <a:t>&lt;</a:t>
            </a:r>
            <a:r>
              <a:rPr lang="en-US" altLang="zh-CN" dirty="0" err="1">
                <a:solidFill>
                  <a:srgbClr val="00B0F0"/>
                </a:solidFill>
              </a:rPr>
              <a:t>PlayerState</a:t>
            </a:r>
            <a:r>
              <a:rPr lang="en-US" altLang="zh-CN" dirty="0">
                <a:solidFill>
                  <a:srgbClr val="00B0F0"/>
                </a:solidFill>
              </a:rPr>
              <a:t> &amp;&gt;(*</a:t>
            </a:r>
            <a:r>
              <a:rPr lang="en-US" altLang="zh-CN" dirty="0" err="1">
                <a:solidFill>
                  <a:srgbClr val="00B0F0"/>
                </a:solidFill>
              </a:rPr>
              <a:t>mpWorldState</a:t>
            </a:r>
            <a:r>
              <a:rPr lang="en-US" altLang="zh-CN" dirty="0">
                <a:solidFill>
                  <a:srgbClr val="00B0F0"/>
                </a:solidFill>
              </a:rPr>
              <a:t>-&gt;</a:t>
            </a:r>
            <a:r>
              <a:rPr lang="en-US" altLang="zh-CN" dirty="0" err="1">
                <a:solidFill>
                  <a:srgbClr val="00B0F0"/>
                </a:solidFill>
              </a:rPr>
              <a:t>GetPlayerList</a:t>
            </a:r>
            <a:r>
              <a:rPr lang="en-US" altLang="zh-CN" dirty="0">
                <a:solidFill>
                  <a:srgbClr val="00B0F0"/>
                </a:solidFill>
              </a:rPr>
              <a:t>()[</a:t>
            </a:r>
            <a:r>
              <a:rPr lang="en-US" altLang="zh-CN" dirty="0" err="1">
                <a:solidFill>
                  <a:srgbClr val="00B0F0"/>
                </a:solidFill>
              </a:rPr>
              <a:t>i</a:t>
            </a:r>
            <a:r>
              <a:rPr lang="en-US" altLang="zh-CN" dirty="0" smtClean="0">
                <a:solidFill>
                  <a:srgbClr val="00B0F0"/>
                </a:solidFill>
              </a:rPr>
              <a:t>])</a:t>
            </a:r>
            <a:r>
              <a:rPr lang="en-US" altLang="zh-CN" dirty="0" smtClean="0"/>
              <a:t>;</a:t>
            </a:r>
            <a:br>
              <a:rPr lang="en-US" altLang="zh-CN" dirty="0" smtClean="0"/>
            </a:br>
            <a:r>
              <a:rPr lang="en-US" altLang="zh-CN" dirty="0" err="1" smtClean="0"/>
              <a:t>player.GetPos</a:t>
            </a:r>
            <a:r>
              <a:rPr lang="en-US" altLang="zh-CN" dirty="0" smtClean="0"/>
              <a:t>()</a:t>
            </a:r>
            <a:r>
              <a:rPr lang="en-US" altLang="zh-CN" dirty="0"/>
              <a:t>;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439380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左值与右</a:t>
            </a:r>
            <a:r>
              <a:rPr lang="zh-CN" altLang="en-US" dirty="0" smtClean="0"/>
              <a:t>值</a:t>
            </a:r>
            <a:endParaRPr lang="zh-CN" altLang="en-US" dirty="0"/>
          </a:p>
        </p:txBody>
      </p:sp>
      <p:graphicFrame>
        <p:nvGraphicFramePr>
          <p:cNvPr id="12" name="内容占位符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3125677"/>
              </p:ext>
            </p:extLst>
          </p:nvPr>
        </p:nvGraphicFramePr>
        <p:xfrm>
          <a:off x="762000" y="1597023"/>
          <a:ext cx="8077200" cy="4880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  <a:gridCol w="4038600"/>
              </a:tblGrid>
              <a:tr h="747585">
                <a:tc>
                  <a:txBody>
                    <a:bodyPr/>
                    <a:lstStyle/>
                    <a:p>
                      <a:r>
                        <a:rPr lang="zh-CN" altLang="en-US" sz="2800" dirty="0" smtClean="0"/>
                        <a:t>左值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800" dirty="0" smtClean="0"/>
                        <a:t>右值</a:t>
                      </a:r>
                      <a:endParaRPr lang="zh-CN" altLang="en-US" sz="2800" dirty="0"/>
                    </a:p>
                  </a:txBody>
                  <a:tcPr/>
                </a:tc>
              </a:tr>
              <a:tr h="824974">
                <a:tc>
                  <a:txBody>
                    <a:bodyPr/>
                    <a:lstStyle/>
                    <a:p>
                      <a:r>
                        <a:rPr lang="zh-CN" altLang="en-US" sz="2800" dirty="0" smtClean="0"/>
                        <a:t>赋值运算符左边必须是左值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800" dirty="0" smtClean="0"/>
                        <a:t>赋值运算符右边既可以是左值，又可以是右值</a:t>
                      </a:r>
                    </a:p>
                  </a:txBody>
                  <a:tcPr/>
                </a:tc>
              </a:tr>
              <a:tr h="747585">
                <a:tc>
                  <a:txBody>
                    <a:bodyPr/>
                    <a:lstStyle/>
                    <a:p>
                      <a:r>
                        <a:rPr lang="zh-CN" altLang="en-US" sz="2800" dirty="0" smtClean="0"/>
                        <a:t>变量皆是左值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800" dirty="0" smtClean="0"/>
                        <a:t>常量皆是右值</a:t>
                      </a:r>
                      <a:endParaRPr lang="zh-CN" altLang="en-US" sz="2800" dirty="0"/>
                    </a:p>
                  </a:txBody>
                  <a:tcPr/>
                </a:tc>
              </a:tr>
              <a:tr h="747585">
                <a:tc>
                  <a:txBody>
                    <a:bodyPr/>
                    <a:lstStyle/>
                    <a:p>
                      <a:r>
                        <a:rPr lang="zh-CN" altLang="en-US" sz="2800" dirty="0" smtClean="0"/>
                        <a:t>变量的引用是左值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800" dirty="0" smtClean="0"/>
                        <a:t>常量的引用是右值</a:t>
                      </a:r>
                      <a:endParaRPr lang="zh-CN" altLang="en-US" sz="2800" dirty="0"/>
                    </a:p>
                  </a:txBody>
                  <a:tcPr/>
                </a:tc>
              </a:tr>
              <a:tr h="747585">
                <a:tc>
                  <a:txBody>
                    <a:bodyPr/>
                    <a:lstStyle/>
                    <a:p>
                      <a:r>
                        <a:rPr lang="en-US" altLang="zh-CN" sz="2800" dirty="0" smtClean="0"/>
                        <a:t>++</a:t>
                      </a:r>
                      <a:r>
                        <a:rPr lang="en-US" altLang="zh-CN" sz="2800" dirty="0" err="1" smtClean="0"/>
                        <a:t>i</a:t>
                      </a:r>
                      <a:r>
                        <a:rPr lang="zh-CN" altLang="en-US" sz="2800" dirty="0" smtClean="0"/>
                        <a:t>是左值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dirty="0" err="1" smtClean="0"/>
                        <a:t>i</a:t>
                      </a:r>
                      <a:r>
                        <a:rPr lang="en-US" altLang="zh-CN" sz="2800" dirty="0" smtClean="0"/>
                        <a:t>++</a:t>
                      </a:r>
                      <a:r>
                        <a:rPr lang="zh-CN" altLang="en-US" sz="2800" dirty="0" smtClean="0"/>
                        <a:t>是右值</a:t>
                      </a:r>
                      <a:endParaRPr lang="zh-CN" altLang="en-US" sz="2800" dirty="0"/>
                    </a:p>
                  </a:txBody>
                  <a:tcPr/>
                </a:tc>
              </a:tr>
              <a:tr h="824974">
                <a:tc>
                  <a:txBody>
                    <a:bodyPr/>
                    <a:lstStyle/>
                    <a:p>
                      <a:r>
                        <a:rPr lang="zh-CN" altLang="en-US" sz="2800" dirty="0" smtClean="0"/>
                        <a:t>函数、表达式可以返回左值</a:t>
                      </a:r>
                      <a:r>
                        <a:rPr lang="en-US" altLang="zh-CN" sz="2800" dirty="0" smtClean="0"/>
                        <a:t>——</a:t>
                      </a:r>
                      <a:r>
                        <a:rPr lang="zh-CN" altLang="en-US" sz="2800" dirty="0" smtClean="0"/>
                        <a:t>以引用的形式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800" dirty="0" smtClean="0"/>
                        <a:t>函数、表达式可以返回右值</a:t>
                      </a:r>
                      <a:r>
                        <a:rPr lang="en-US" altLang="zh-CN" sz="2800" dirty="0" smtClean="0"/>
                        <a:t>——</a:t>
                      </a:r>
                      <a:r>
                        <a:rPr lang="zh-CN" altLang="en-US" sz="2800" dirty="0" smtClean="0"/>
                        <a:t>以值的形式</a:t>
                      </a:r>
                      <a:endParaRPr lang="zh-CN" alt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774251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类型转换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zh-CN" dirty="0"/>
              <a:t>C++</a:t>
            </a:r>
            <a:r>
              <a:rPr lang="zh-CN" altLang="en-US" dirty="0"/>
              <a:t>继承了原有的</a:t>
            </a:r>
            <a:r>
              <a:rPr lang="en-US" altLang="zh-CN" dirty="0"/>
              <a:t>C</a:t>
            </a:r>
            <a:r>
              <a:rPr lang="zh-CN" altLang="en-US" dirty="0"/>
              <a:t>语言的隐式类型转换；</a:t>
            </a:r>
          </a:p>
          <a:p>
            <a:r>
              <a:rPr lang="zh-CN" altLang="en-US" dirty="0"/>
              <a:t>所有的类型都可以隐式转换为该类型的引用：</a:t>
            </a:r>
            <a:br>
              <a:rPr lang="zh-CN" altLang="en-US" dirty="0"/>
            </a:br>
            <a:r>
              <a:rPr lang="en-US" altLang="zh-CN" dirty="0" err="1"/>
              <a:t>int</a:t>
            </a:r>
            <a:r>
              <a:rPr lang="en-US" altLang="zh-CN" dirty="0"/>
              <a:t> =&gt; </a:t>
            </a:r>
            <a:r>
              <a:rPr lang="en-US" altLang="zh-CN" dirty="0" err="1"/>
              <a:t>int</a:t>
            </a:r>
            <a:r>
              <a:rPr lang="en-US" altLang="zh-CN" dirty="0"/>
              <a:t> &amp;,</a:t>
            </a:r>
            <a:br>
              <a:rPr lang="en-US" altLang="zh-CN" dirty="0"/>
            </a:br>
            <a:r>
              <a:rPr lang="en-US" altLang="zh-CN" dirty="0" err="1"/>
              <a:t>int</a:t>
            </a:r>
            <a:r>
              <a:rPr lang="en-US" altLang="zh-CN" dirty="0"/>
              <a:t> * =&gt; </a:t>
            </a:r>
            <a:r>
              <a:rPr lang="en-US" altLang="zh-CN" dirty="0" err="1"/>
              <a:t>int</a:t>
            </a:r>
            <a:r>
              <a:rPr lang="en-US" altLang="zh-CN" dirty="0"/>
              <a:t> * &amp;,</a:t>
            </a:r>
            <a:br>
              <a:rPr lang="en-US" altLang="zh-CN" dirty="0"/>
            </a:br>
            <a:r>
              <a:rPr lang="zh-CN" altLang="en-US" dirty="0" smtClean="0"/>
              <a:t>所有</a:t>
            </a:r>
            <a:r>
              <a:rPr lang="zh-CN" altLang="en-US" dirty="0"/>
              <a:t>的类型都可以隐式转换为该类型的常量；</a:t>
            </a:r>
          </a:p>
          <a:p>
            <a:r>
              <a:rPr lang="zh-CN" altLang="en-US" dirty="0" smtClean="0"/>
              <a:t>强制</a:t>
            </a:r>
            <a:r>
              <a:rPr lang="zh-CN" altLang="en-US" dirty="0"/>
              <a:t>类型转换在</a:t>
            </a:r>
            <a:r>
              <a:rPr lang="en-US" altLang="zh-CN" dirty="0"/>
              <a:t>C++</a:t>
            </a:r>
            <a:r>
              <a:rPr lang="zh-CN" altLang="en-US" dirty="0"/>
              <a:t>中有了另一类写法：</a:t>
            </a:r>
          </a:p>
          <a:p>
            <a:r>
              <a:rPr lang="en-US" altLang="zh-CN" dirty="0"/>
              <a:t>(type) a </a:t>
            </a:r>
            <a:r>
              <a:rPr lang="en-US" altLang="zh-CN" dirty="0" smtClean="0">
                <a:sym typeface="Wingdings" pitchFamily="2" charset="2"/>
              </a:rPr>
              <a:t> </a:t>
            </a:r>
            <a:r>
              <a:rPr lang="en-US" altLang="zh-CN" dirty="0" err="1" smtClean="0"/>
              <a:t>xxx_cast</a:t>
            </a:r>
            <a:r>
              <a:rPr lang="en-US" altLang="zh-CN" dirty="0" smtClean="0"/>
              <a:t>&lt;type</a:t>
            </a:r>
            <a:r>
              <a:rPr lang="en-US" altLang="zh-CN" dirty="0"/>
              <a:t>&gt; a</a:t>
            </a:r>
            <a:r>
              <a:rPr lang="zh-CN" altLang="en-US" dirty="0"/>
              <a:t>；</a:t>
            </a:r>
          </a:p>
          <a:p>
            <a:r>
              <a:rPr lang="en-US" altLang="zh-CN" dirty="0" err="1"/>
              <a:t>static_cast</a:t>
            </a:r>
            <a:r>
              <a:rPr lang="en-US" altLang="zh-CN" dirty="0"/>
              <a:t>&lt;type&gt;</a:t>
            </a:r>
            <a:r>
              <a:rPr lang="zh-CN" altLang="en-US" dirty="0"/>
              <a:t>实现与</a:t>
            </a:r>
            <a:r>
              <a:rPr lang="en-US" altLang="zh-CN" dirty="0"/>
              <a:t>C</a:t>
            </a:r>
            <a:r>
              <a:rPr lang="zh-CN" altLang="en-US" dirty="0"/>
              <a:t>中类型转换相同的功能；</a:t>
            </a:r>
          </a:p>
          <a:p>
            <a:r>
              <a:rPr lang="en-US" altLang="zh-CN" dirty="0" err="1"/>
              <a:t>const_cast</a:t>
            </a:r>
            <a:r>
              <a:rPr lang="en-US" altLang="zh-CN" dirty="0"/>
              <a:t>&lt;type&gt;</a:t>
            </a:r>
            <a:r>
              <a:rPr lang="zh-CN" altLang="en-US" dirty="0"/>
              <a:t>去掉表达式的常量性；</a:t>
            </a:r>
          </a:p>
          <a:p>
            <a:r>
              <a:rPr lang="zh-CN" altLang="en-US" dirty="0"/>
              <a:t>另外还有</a:t>
            </a:r>
            <a:r>
              <a:rPr lang="en-US" altLang="zh-CN" dirty="0" err="1"/>
              <a:t>reinterpret_cast</a:t>
            </a:r>
            <a:r>
              <a:rPr lang="zh-CN" altLang="en-US" dirty="0"/>
              <a:t>和</a:t>
            </a:r>
            <a:r>
              <a:rPr lang="en-US" altLang="zh-CN" dirty="0" err="1" smtClean="0"/>
              <a:t>dynamic_cast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7780835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输入输出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 smtClean="0"/>
              <a:t>std</a:t>
            </a:r>
            <a:r>
              <a:rPr lang="en-US" altLang="zh-CN" dirty="0" smtClean="0"/>
              <a:t>::</a:t>
            </a:r>
            <a:r>
              <a:rPr lang="en-US" altLang="zh-CN" dirty="0" err="1" smtClean="0"/>
              <a:t>cout</a:t>
            </a:r>
            <a:r>
              <a:rPr lang="en-US" altLang="zh-CN" dirty="0" smtClean="0"/>
              <a:t> &lt;&lt; a &lt;&lt; b &lt;&lt; c &lt;&lt; d &lt;&lt;</a:t>
            </a:r>
            <a:r>
              <a:rPr lang="en-US" altLang="zh-CN" dirty="0" err="1" smtClean="0"/>
              <a:t>std</a:t>
            </a:r>
            <a:r>
              <a:rPr lang="en-US" altLang="zh-CN" dirty="0" smtClean="0"/>
              <a:t>::</a:t>
            </a:r>
            <a:r>
              <a:rPr lang="en-US" altLang="zh-CN" dirty="0" err="1" smtClean="0"/>
              <a:t>endl</a:t>
            </a:r>
            <a:r>
              <a:rPr lang="en-US" altLang="zh-CN" dirty="0" smtClean="0"/>
              <a:t>;</a:t>
            </a:r>
            <a:endParaRPr lang="en-US" altLang="zh-CN" dirty="0"/>
          </a:p>
          <a:p>
            <a:r>
              <a:rPr lang="en-US" altLang="zh-CN" dirty="0" smtClean="0"/>
              <a:t>Logger::instance().</a:t>
            </a:r>
            <a:r>
              <a:rPr lang="en-US" altLang="zh-CN" dirty="0" err="1" smtClean="0"/>
              <a:t>GetTextLogger</a:t>
            </a:r>
            <a:r>
              <a:rPr lang="en-US" altLang="zh-CN" dirty="0" smtClean="0"/>
              <a:t>(“test”) &lt;&lt; a &lt;&lt; b &lt;&lt; c &lt;&lt; d &lt;&lt; </a:t>
            </a:r>
            <a:r>
              <a:rPr lang="en-US" altLang="zh-CN" dirty="0" err="1" smtClean="0"/>
              <a:t>std</a:t>
            </a:r>
            <a:r>
              <a:rPr lang="en-US" altLang="zh-CN" dirty="0" smtClean="0"/>
              <a:t>::</a:t>
            </a:r>
            <a:r>
              <a:rPr lang="en-US" altLang="zh-CN" dirty="0" err="1" smtClean="0"/>
              <a:t>endl</a:t>
            </a:r>
            <a:r>
              <a:rPr lang="en-US" altLang="zh-CN" dirty="0" smtClean="0"/>
              <a:t>;</a:t>
            </a:r>
          </a:p>
          <a:p>
            <a:pPr lvl="1"/>
            <a:r>
              <a:rPr lang="zh-CN" altLang="en-US" dirty="0"/>
              <a:t>输出</a:t>
            </a:r>
            <a:r>
              <a:rPr lang="zh-CN" altLang="en-US" dirty="0" smtClean="0"/>
              <a:t>到</a:t>
            </a:r>
            <a:r>
              <a:rPr lang="en-US" altLang="zh-CN" dirty="0" err="1" smtClean="0"/>
              <a:t>Logfiles</a:t>
            </a:r>
            <a:r>
              <a:rPr lang="en-US" altLang="zh-CN" dirty="0" smtClean="0"/>
              <a:t>/WrightEagle-X-test.log</a:t>
            </a:r>
            <a:r>
              <a:rPr lang="zh-CN" altLang="en-US" dirty="0" smtClean="0"/>
              <a:t>中。</a:t>
            </a:r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2544519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 dirty="0"/>
              <a:t>课程适用性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迫于时间所限，本课程只能面向</a:t>
            </a:r>
            <a:r>
              <a:rPr lang="en-US" altLang="zh-CN" dirty="0"/>
              <a:t>C</a:t>
            </a:r>
            <a:r>
              <a:rPr lang="zh-CN" altLang="en-US" dirty="0"/>
              <a:t>语言程序设计基础较好的</a:t>
            </a:r>
            <a:r>
              <a:rPr lang="zh-CN" altLang="en-US" dirty="0" smtClean="0"/>
              <a:t>同学。</a:t>
            </a:r>
            <a:endParaRPr lang="en-US" altLang="zh-CN" dirty="0" smtClean="0"/>
          </a:p>
          <a:p>
            <a:r>
              <a:rPr lang="zh-CN" altLang="en-US" dirty="0" smtClean="0"/>
              <a:t>希望</a:t>
            </a:r>
            <a:r>
              <a:rPr lang="zh-CN" altLang="en-US" dirty="0"/>
              <a:t>经过短期训练，</a:t>
            </a:r>
            <a:r>
              <a:rPr lang="zh-CN" altLang="en-US" dirty="0" smtClean="0"/>
              <a:t>让大家能</a:t>
            </a:r>
            <a:r>
              <a:rPr lang="zh-CN" altLang="en-US" dirty="0"/>
              <a:t>读</a:t>
            </a:r>
            <a:r>
              <a:rPr lang="zh-CN" altLang="en-US" dirty="0" smtClean="0"/>
              <a:t>懂</a:t>
            </a:r>
            <a:r>
              <a:rPr lang="en-US" altLang="zh-CN" dirty="0" err="1" smtClean="0"/>
              <a:t>WrightEagleBASE</a:t>
            </a:r>
            <a:r>
              <a:rPr lang="zh-CN" altLang="en-US" dirty="0" smtClean="0"/>
              <a:t>中涉及语言特性的部分。</a:t>
            </a:r>
            <a:endParaRPr lang="zh-CN" dirty="0" smtClean="0"/>
          </a:p>
          <a:p>
            <a:r>
              <a:rPr lang="zh-CN" altLang="en-US" dirty="0"/>
              <a:t>合格的</a:t>
            </a:r>
            <a:r>
              <a:rPr lang="en-US" altLang="zh-CN" dirty="0"/>
              <a:t>C++</a:t>
            </a:r>
            <a:r>
              <a:rPr lang="zh-CN" altLang="en-US" dirty="0"/>
              <a:t>入门和参考书籍</a:t>
            </a:r>
            <a:r>
              <a:rPr lang="zh-CN" altLang="en-US" dirty="0" smtClean="0"/>
              <a:t>有</a:t>
            </a:r>
            <a:r>
              <a:rPr lang="en-US" altLang="zh-CN" i="1" dirty="0" smtClean="0"/>
              <a:t>C</a:t>
            </a:r>
            <a:r>
              <a:rPr lang="en-US" altLang="zh-CN" i="1" dirty="0"/>
              <a:t>++ </a:t>
            </a:r>
            <a:r>
              <a:rPr lang="en-US" altLang="zh-CN" i="1" dirty="0" smtClean="0"/>
              <a:t>Primer</a:t>
            </a:r>
            <a:r>
              <a:rPr lang="zh-CN" altLang="en-US" i="1" dirty="0" smtClean="0"/>
              <a:t>、</a:t>
            </a:r>
            <a:r>
              <a:rPr lang="en-US" altLang="zh-CN" i="1" dirty="0" smtClean="0"/>
              <a:t>The </a:t>
            </a:r>
            <a:r>
              <a:rPr lang="en-US" altLang="zh-CN" i="1" dirty="0"/>
              <a:t>C++ Programming </a:t>
            </a:r>
            <a:r>
              <a:rPr lang="en-US" altLang="zh-CN" i="1" dirty="0" smtClean="0"/>
              <a:t>Language</a:t>
            </a:r>
            <a:r>
              <a:rPr lang="zh-CN" altLang="en-US" dirty="0" smtClean="0"/>
              <a:t>和</a:t>
            </a:r>
            <a:r>
              <a:rPr lang="en-US" altLang="zh-CN" i="1" dirty="0" smtClean="0"/>
              <a:t>Thinking </a:t>
            </a:r>
            <a:r>
              <a:rPr lang="en-US" altLang="zh-CN" i="1" dirty="0"/>
              <a:t>in C</a:t>
            </a:r>
            <a:r>
              <a:rPr lang="en-US" altLang="zh-CN" i="1" dirty="0" smtClean="0"/>
              <a:t>++</a:t>
            </a:r>
            <a:r>
              <a:rPr lang="zh-CN" altLang="en-US" dirty="0" smtClean="0"/>
              <a:t>。</a:t>
            </a:r>
            <a:endParaRPr lang="en-US" altLang="zh-CN" dirty="0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形参默认值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dirty="0"/>
              <a:t>形参允许有默认值，即函数可以声明为如下形式：</a:t>
            </a:r>
            <a:br>
              <a:rPr lang="zh-CN" altLang="en-US" dirty="0"/>
            </a:br>
            <a:r>
              <a:rPr lang="en-US" altLang="zh-CN" dirty="0" err="1"/>
              <a:t>bool</a:t>
            </a:r>
            <a:r>
              <a:rPr lang="en-US" altLang="zh-CN" dirty="0"/>
              <a:t> </a:t>
            </a:r>
            <a:r>
              <a:rPr lang="en-US" altLang="zh-CN" dirty="0" err="1" smtClean="0"/>
              <a:t>KickBall</a:t>
            </a:r>
            <a:r>
              <a:rPr lang="en-US" altLang="zh-CN" dirty="0" smtClean="0"/>
              <a:t>(</a:t>
            </a:r>
            <a:br>
              <a:rPr lang="en-US" altLang="zh-CN" dirty="0" smtClean="0"/>
            </a:br>
            <a:r>
              <a:rPr lang="en-US" altLang="zh-CN" dirty="0" smtClean="0"/>
              <a:t>	Agent </a:t>
            </a:r>
            <a:r>
              <a:rPr lang="en-US" altLang="zh-CN" dirty="0"/>
              <a:t>&amp; agent</a:t>
            </a:r>
            <a:r>
              <a:rPr lang="en-US" altLang="zh-CN" dirty="0" smtClean="0"/>
              <a:t>,</a:t>
            </a:r>
            <a:br>
              <a:rPr lang="en-US" altLang="zh-CN" dirty="0" smtClean="0"/>
            </a:br>
            <a:r>
              <a:rPr lang="en-US" altLang="zh-CN" dirty="0" smtClean="0"/>
              <a:t>	double </a:t>
            </a:r>
            <a:r>
              <a:rPr lang="en-US" altLang="zh-CN" dirty="0"/>
              <a:t>angle</a:t>
            </a:r>
            <a:r>
              <a:rPr lang="en-US" altLang="zh-CN" dirty="0" smtClean="0"/>
              <a:t>,</a:t>
            </a:r>
            <a:br>
              <a:rPr lang="en-US" altLang="zh-CN" dirty="0" smtClean="0"/>
            </a:br>
            <a:r>
              <a:rPr lang="en-US" altLang="zh-CN" dirty="0" smtClean="0"/>
              <a:t>	double </a:t>
            </a:r>
            <a:r>
              <a:rPr lang="en-US" altLang="zh-CN" dirty="0" err="1"/>
              <a:t>speed_out</a:t>
            </a:r>
            <a:r>
              <a:rPr lang="en-US" altLang="zh-CN" dirty="0" smtClean="0"/>
              <a:t>,</a:t>
            </a:r>
            <a:br>
              <a:rPr lang="en-US" altLang="zh-CN" dirty="0" smtClean="0"/>
            </a:br>
            <a:r>
              <a:rPr lang="en-US" altLang="zh-CN" dirty="0" smtClean="0"/>
              <a:t>	</a:t>
            </a:r>
            <a:r>
              <a:rPr lang="en-US" altLang="zh-CN" dirty="0" err="1" smtClean="0">
                <a:solidFill>
                  <a:srgbClr val="FF0000"/>
                </a:solidFill>
              </a:rPr>
              <a:t>KickMode</a:t>
            </a:r>
            <a:r>
              <a:rPr lang="en-US" altLang="zh-CN" dirty="0" smtClean="0">
                <a:solidFill>
                  <a:srgbClr val="FF0000"/>
                </a:solidFill>
              </a:rPr>
              <a:t> </a:t>
            </a:r>
            <a:r>
              <a:rPr lang="en-US" altLang="zh-CN" dirty="0">
                <a:solidFill>
                  <a:srgbClr val="FF0000"/>
                </a:solidFill>
              </a:rPr>
              <a:t>mode = </a:t>
            </a:r>
            <a:r>
              <a:rPr lang="en-US" altLang="zh-CN" dirty="0" err="1">
                <a:solidFill>
                  <a:srgbClr val="FF0000"/>
                </a:solidFill>
              </a:rPr>
              <a:t>KM_Hard</a:t>
            </a:r>
            <a:r>
              <a:rPr lang="en-US" altLang="zh-CN" dirty="0" smtClean="0"/>
              <a:t>,</a:t>
            </a:r>
            <a:br>
              <a:rPr lang="en-US" altLang="zh-CN" dirty="0" smtClean="0"/>
            </a:br>
            <a:r>
              <a:rPr lang="en-US" altLang="zh-CN" dirty="0" smtClean="0"/>
              <a:t>	</a:t>
            </a:r>
            <a:r>
              <a:rPr lang="en-US" altLang="zh-CN" dirty="0" err="1" smtClean="0">
                <a:solidFill>
                  <a:srgbClr val="FF0000"/>
                </a:solidFill>
              </a:rPr>
              <a:t>int</a:t>
            </a:r>
            <a:r>
              <a:rPr lang="en-US" altLang="zh-CN" dirty="0" smtClean="0">
                <a:solidFill>
                  <a:srgbClr val="FF0000"/>
                </a:solidFill>
              </a:rPr>
              <a:t> </a:t>
            </a:r>
            <a:r>
              <a:rPr lang="en-US" altLang="zh-CN" dirty="0">
                <a:solidFill>
                  <a:srgbClr val="FF0000"/>
                </a:solidFill>
              </a:rPr>
              <a:t>*</a:t>
            </a:r>
            <a:r>
              <a:rPr lang="en-US" altLang="zh-CN" dirty="0" err="1">
                <a:solidFill>
                  <a:srgbClr val="FF0000"/>
                </a:solidFill>
              </a:rPr>
              <a:t>cycle_left</a:t>
            </a:r>
            <a:r>
              <a:rPr lang="en-US" altLang="zh-CN" dirty="0">
                <a:solidFill>
                  <a:srgbClr val="FF0000"/>
                </a:solidFill>
              </a:rPr>
              <a:t> = 0</a:t>
            </a:r>
            <a:r>
              <a:rPr lang="en-US" altLang="zh-CN" dirty="0" smtClean="0"/>
              <a:t>,</a:t>
            </a:r>
            <a:br>
              <a:rPr lang="en-US" altLang="zh-CN" dirty="0" smtClean="0"/>
            </a:br>
            <a:r>
              <a:rPr lang="en-US" altLang="zh-CN" dirty="0" smtClean="0"/>
              <a:t>	</a:t>
            </a:r>
            <a:r>
              <a:rPr lang="en-US" altLang="zh-CN" dirty="0" err="1" smtClean="0">
                <a:solidFill>
                  <a:srgbClr val="FF0000"/>
                </a:solidFill>
              </a:rPr>
              <a:t>bool</a:t>
            </a:r>
            <a:r>
              <a:rPr lang="en-US" altLang="zh-CN" dirty="0" smtClean="0">
                <a:solidFill>
                  <a:srgbClr val="FF0000"/>
                </a:solidFill>
              </a:rPr>
              <a:t> </a:t>
            </a:r>
            <a:r>
              <a:rPr lang="en-US" altLang="zh-CN" dirty="0" err="1">
                <a:solidFill>
                  <a:srgbClr val="FF0000"/>
                </a:solidFill>
              </a:rPr>
              <a:t>is_shoot</a:t>
            </a:r>
            <a:r>
              <a:rPr lang="en-US" altLang="zh-CN" dirty="0">
                <a:solidFill>
                  <a:srgbClr val="FF0000"/>
                </a:solidFill>
              </a:rPr>
              <a:t> = </a:t>
            </a:r>
            <a:r>
              <a:rPr lang="en-US" altLang="zh-CN" dirty="0" smtClean="0">
                <a:solidFill>
                  <a:srgbClr val="FF0000"/>
                </a:solidFill>
              </a:rPr>
              <a:t>false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);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6902140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形参默认值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调用</a:t>
            </a:r>
            <a:r>
              <a:rPr lang="zh-CN" altLang="en-US" dirty="0"/>
              <a:t>的时候可以不写有默认值的参数</a:t>
            </a:r>
            <a:endParaRPr lang="en-US" altLang="zh-CN" dirty="0" smtClean="0"/>
          </a:p>
          <a:p>
            <a:pPr lvl="1"/>
            <a:r>
              <a:rPr lang="en-US" altLang="zh-CN" dirty="0" err="1" smtClean="0"/>
              <a:t>KickBall</a:t>
            </a:r>
            <a:r>
              <a:rPr lang="en-US" altLang="zh-CN" dirty="0" smtClean="0"/>
              <a:t>(agent, 0.0, 3.0);</a:t>
            </a:r>
          </a:p>
          <a:p>
            <a:pPr lvl="1"/>
            <a:r>
              <a:rPr lang="en-US" altLang="zh-CN" dirty="0" err="1" smtClean="0"/>
              <a:t>KickBall</a:t>
            </a:r>
            <a:r>
              <a:rPr lang="en-US" altLang="zh-CN" dirty="0" smtClean="0"/>
              <a:t>(agent, 0.0, 3.0</a:t>
            </a:r>
            <a:r>
              <a:rPr lang="en-US" altLang="zh-CN" dirty="0"/>
              <a:t>, </a:t>
            </a:r>
            <a:r>
              <a:rPr lang="en-US" altLang="zh-CN" dirty="0" err="1" smtClean="0"/>
              <a:t>KM_Quick</a:t>
            </a:r>
            <a:r>
              <a:rPr lang="en-US" altLang="zh-CN" dirty="0" smtClean="0"/>
              <a:t>);</a:t>
            </a:r>
          </a:p>
          <a:p>
            <a:pPr lvl="1"/>
            <a:r>
              <a:rPr lang="en-US" altLang="zh-CN" dirty="0" err="1" smtClean="0"/>
              <a:t>KickBall</a:t>
            </a:r>
            <a:r>
              <a:rPr lang="en-US" altLang="zh-CN" dirty="0" smtClean="0"/>
              <a:t>(agent, 0.0, 3.0, </a:t>
            </a:r>
            <a:r>
              <a:rPr lang="en-US" altLang="zh-CN" dirty="0" err="1" smtClean="0"/>
              <a:t>KM_Quick</a:t>
            </a:r>
            <a:r>
              <a:rPr lang="en-US" altLang="zh-CN" dirty="0" smtClean="0"/>
              <a:t>, &amp;cycle);</a:t>
            </a:r>
          </a:p>
          <a:p>
            <a:pPr lvl="1"/>
            <a:r>
              <a:rPr lang="en-US" altLang="zh-CN" dirty="0" err="1" smtClean="0"/>
              <a:t>KickBall</a:t>
            </a:r>
            <a:r>
              <a:rPr lang="en-US" altLang="zh-CN" dirty="0" smtClean="0"/>
              <a:t>(agent, 0.0, 3.0, </a:t>
            </a:r>
            <a:r>
              <a:rPr lang="en-US" altLang="zh-CN" dirty="0" err="1" smtClean="0"/>
              <a:t>KM_Quick</a:t>
            </a:r>
            <a:r>
              <a:rPr lang="en-US" altLang="zh-CN" dirty="0" smtClean="0"/>
              <a:t>, &amp;cycle, true);</a:t>
            </a:r>
          </a:p>
          <a:p>
            <a:r>
              <a:rPr lang="zh-CN" altLang="en-US" dirty="0" smtClean="0"/>
              <a:t>都是合法的</a:t>
            </a:r>
            <a:endParaRPr lang="en-US" altLang="zh-CN" dirty="0" smtClean="0"/>
          </a:p>
          <a:p>
            <a:r>
              <a:rPr lang="zh-CN" altLang="en-US" dirty="0"/>
              <a:t>没写</a:t>
            </a:r>
            <a:r>
              <a:rPr lang="zh-CN" altLang="en-US" dirty="0" smtClean="0"/>
              <a:t>的参数，实参值就是默认值。</a:t>
            </a:r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2285800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函数重载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CN" altLang="en-US" dirty="0"/>
              <a:t>允许不同的函数有相同的函数</a:t>
            </a:r>
            <a:r>
              <a:rPr lang="zh-CN" altLang="en-US" dirty="0" smtClean="0"/>
              <a:t>名。</a:t>
            </a:r>
            <a:endParaRPr lang="en-US" altLang="zh-CN" dirty="0" smtClean="0"/>
          </a:p>
          <a:p>
            <a:r>
              <a:rPr lang="zh-CN" altLang="en-US" dirty="0"/>
              <a:t>“不同的函数”是指形参的类型、数目或返回值的类型不同的</a:t>
            </a:r>
            <a:r>
              <a:rPr lang="zh-CN" altLang="en-US" dirty="0" smtClean="0"/>
              <a:t>函数。</a:t>
            </a:r>
            <a:endParaRPr lang="en-US" altLang="zh-CN" dirty="0" smtClean="0"/>
          </a:p>
          <a:p>
            <a:r>
              <a:rPr lang="en-US" altLang="zh-CN" dirty="0" err="1"/>
              <a:t>bool</a:t>
            </a:r>
            <a:r>
              <a:rPr lang="en-US" altLang="zh-CN" dirty="0"/>
              <a:t> </a:t>
            </a:r>
            <a:r>
              <a:rPr lang="en-US" altLang="zh-CN" dirty="0" err="1"/>
              <a:t>GoToPoint</a:t>
            </a:r>
            <a:r>
              <a:rPr lang="en-US" altLang="zh-CN" dirty="0"/>
              <a:t>(Agent &amp; agent, Vector </a:t>
            </a:r>
            <a:r>
              <a:rPr lang="en-US" altLang="zh-CN" dirty="0" err="1"/>
              <a:t>pos</a:t>
            </a:r>
            <a:r>
              <a:rPr lang="en-US" altLang="zh-CN" dirty="0"/>
              <a:t>, double </a:t>
            </a:r>
            <a:r>
              <a:rPr lang="en-US" altLang="zh-CN" dirty="0" smtClean="0"/>
              <a:t>buffer  = 0.5, </a:t>
            </a:r>
            <a:r>
              <a:rPr lang="en-US" altLang="zh-CN" dirty="0"/>
              <a:t>double </a:t>
            </a:r>
            <a:r>
              <a:rPr lang="en-US" altLang="zh-CN" dirty="0" smtClean="0"/>
              <a:t>power = 100.0, </a:t>
            </a:r>
            <a:r>
              <a:rPr lang="en-US" altLang="zh-CN" dirty="0" err="1"/>
              <a:t>bool</a:t>
            </a:r>
            <a:r>
              <a:rPr lang="en-US" altLang="zh-CN" dirty="0"/>
              <a:t> </a:t>
            </a:r>
            <a:r>
              <a:rPr lang="en-US" altLang="zh-CN" dirty="0" err="1" smtClean="0"/>
              <a:t>can_inverse</a:t>
            </a:r>
            <a:r>
              <a:rPr lang="en-US" altLang="zh-CN" dirty="0" smtClean="0"/>
              <a:t> = true, </a:t>
            </a:r>
            <a:r>
              <a:rPr lang="en-US" altLang="zh-CN" dirty="0" err="1"/>
              <a:t>bool</a:t>
            </a:r>
            <a:r>
              <a:rPr lang="en-US" altLang="zh-CN" dirty="0"/>
              <a:t> </a:t>
            </a:r>
            <a:r>
              <a:rPr lang="en-US" altLang="zh-CN" dirty="0" err="1" smtClean="0"/>
              <a:t>turn_first</a:t>
            </a:r>
            <a:r>
              <a:rPr lang="en-US" altLang="zh-CN" dirty="0" smtClean="0"/>
              <a:t> = false);</a:t>
            </a:r>
          </a:p>
          <a:p>
            <a:r>
              <a:rPr lang="en-US" altLang="zh-CN" dirty="0"/>
              <a:t>void </a:t>
            </a:r>
            <a:r>
              <a:rPr lang="en-US" altLang="zh-CN" dirty="0" err="1"/>
              <a:t>GoToPoint</a:t>
            </a:r>
            <a:r>
              <a:rPr lang="en-US" altLang="zh-CN" dirty="0"/>
              <a:t>(Agent &amp; agent, </a:t>
            </a:r>
            <a:r>
              <a:rPr lang="en-US" altLang="zh-CN" dirty="0" err="1"/>
              <a:t>AtomicAction</a:t>
            </a:r>
            <a:r>
              <a:rPr lang="en-US" altLang="zh-CN" dirty="0"/>
              <a:t> &amp; act, Vector </a:t>
            </a:r>
            <a:r>
              <a:rPr lang="en-US" altLang="zh-CN" dirty="0" err="1"/>
              <a:t>pos</a:t>
            </a:r>
            <a:r>
              <a:rPr lang="en-US" altLang="zh-CN" dirty="0"/>
              <a:t>, double buffer  = 0.5, double power = 100.0, </a:t>
            </a:r>
            <a:r>
              <a:rPr lang="en-US" altLang="zh-CN" dirty="0" err="1"/>
              <a:t>bool</a:t>
            </a:r>
            <a:r>
              <a:rPr lang="en-US" altLang="zh-CN" dirty="0"/>
              <a:t> </a:t>
            </a:r>
            <a:r>
              <a:rPr lang="en-US" altLang="zh-CN" dirty="0" err="1"/>
              <a:t>can_inverse</a:t>
            </a:r>
            <a:r>
              <a:rPr lang="en-US" altLang="zh-CN" dirty="0"/>
              <a:t> = true, </a:t>
            </a:r>
            <a:r>
              <a:rPr lang="en-US" altLang="zh-CN" dirty="0" err="1"/>
              <a:t>bool</a:t>
            </a:r>
            <a:r>
              <a:rPr lang="en-US" altLang="zh-CN" dirty="0"/>
              <a:t> </a:t>
            </a:r>
            <a:r>
              <a:rPr lang="en-US" altLang="zh-CN" dirty="0" err="1"/>
              <a:t>turn_first</a:t>
            </a:r>
            <a:r>
              <a:rPr lang="en-US" altLang="zh-CN" dirty="0"/>
              <a:t> = false);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4246937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new</a:t>
            </a:r>
            <a:r>
              <a:rPr lang="zh-CN" altLang="en-US" dirty="0" smtClean="0"/>
              <a:t>和</a:t>
            </a:r>
            <a:r>
              <a:rPr lang="en-US" altLang="zh-CN" dirty="0" smtClean="0"/>
              <a:t>delete</a:t>
            </a:r>
            <a:r>
              <a:rPr lang="zh-CN" altLang="en-US" dirty="0" smtClean="0"/>
              <a:t>运算符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</a:t>
            </a:r>
            <a:r>
              <a:rPr lang="zh-CN" altLang="en-US" dirty="0" smtClean="0"/>
              <a:t>语言用</a:t>
            </a:r>
            <a:r>
              <a:rPr lang="en-US" altLang="zh-CN" dirty="0" err="1" smtClean="0"/>
              <a:t>malloc</a:t>
            </a:r>
            <a:r>
              <a:rPr lang="zh-CN" altLang="en-US" dirty="0" smtClean="0"/>
              <a:t>和</a:t>
            </a:r>
            <a:r>
              <a:rPr lang="en-US" altLang="zh-CN" dirty="0" smtClean="0"/>
              <a:t>free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en-US" altLang="zh-CN" dirty="0" smtClean="0"/>
              <a:t>C++</a:t>
            </a:r>
            <a:r>
              <a:rPr lang="zh-CN" altLang="en-US" dirty="0" smtClean="0"/>
              <a:t>用</a:t>
            </a:r>
            <a:r>
              <a:rPr lang="en-US" altLang="zh-CN" dirty="0" smtClean="0"/>
              <a:t>new</a:t>
            </a:r>
            <a:r>
              <a:rPr lang="zh-CN" altLang="en-US" dirty="0" smtClean="0"/>
              <a:t>和</a:t>
            </a:r>
            <a:r>
              <a:rPr lang="en-US" altLang="zh-CN" dirty="0" smtClean="0"/>
              <a:t>delete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lvl="1"/>
            <a:r>
              <a:rPr lang="en-US" altLang="zh-CN" dirty="0"/>
              <a:t>client = new Player</a:t>
            </a:r>
            <a:r>
              <a:rPr lang="en-US" altLang="zh-CN" dirty="0" smtClean="0"/>
              <a:t>;</a:t>
            </a:r>
          </a:p>
          <a:p>
            <a:pPr lvl="1"/>
            <a:r>
              <a:rPr lang="en-US" altLang="zh-CN" dirty="0" smtClean="0"/>
              <a:t>delete client;</a:t>
            </a:r>
          </a:p>
          <a:p>
            <a:pPr lvl="1"/>
            <a:r>
              <a:rPr lang="en-US" altLang="zh-CN" dirty="0" err="1"/>
              <a:t>mWeight</a:t>
            </a:r>
            <a:r>
              <a:rPr lang="en-US" altLang="zh-CN" dirty="0"/>
              <a:t> = new real**[</a:t>
            </a:r>
            <a:r>
              <a:rPr lang="en-US" altLang="zh-CN" dirty="0" err="1"/>
              <a:t>mLayers</a:t>
            </a:r>
            <a:r>
              <a:rPr lang="en-US" altLang="zh-CN" dirty="0" smtClean="0"/>
              <a:t>];</a:t>
            </a:r>
          </a:p>
          <a:p>
            <a:pPr lvl="1"/>
            <a:r>
              <a:rPr lang="en-US" altLang="zh-CN" dirty="0"/>
              <a:t>delete[] </a:t>
            </a:r>
            <a:r>
              <a:rPr lang="en-US" altLang="zh-CN" dirty="0" err="1"/>
              <a:t>mWeight</a:t>
            </a:r>
            <a:r>
              <a:rPr lang="en-US" altLang="zh-CN" dirty="0"/>
              <a:t>;</a:t>
            </a:r>
            <a:endParaRPr lang="en-US" altLang="zh-CN" dirty="0" smtClean="0"/>
          </a:p>
          <a:p>
            <a:pPr lvl="1"/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9585887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sz="5400" dirty="0" smtClean="0"/>
              <a:t>面向对象的</a:t>
            </a:r>
            <a:r>
              <a:rPr lang="en-US" altLang="zh-CN" sz="5400" dirty="0" smtClean="0"/>
              <a:t>C++</a:t>
            </a:r>
            <a:endParaRPr lang="zh-CN" sz="5400" dirty="0"/>
          </a:p>
        </p:txBody>
      </p:sp>
    </p:spTree>
    <p:extLst>
      <p:ext uri="{BB962C8B-B14F-4D97-AF65-F5344CB8AC3E}">
        <p14:creationId xmlns:p14="http://schemas.microsoft.com/office/powerpoint/2010/main" val="3655307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类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zh-CN" altLang="en-US" dirty="0"/>
              <a:t>类是</a:t>
            </a:r>
            <a:r>
              <a:rPr lang="en-US" altLang="zh-CN" dirty="0"/>
              <a:t>C++</a:t>
            </a:r>
            <a:r>
              <a:rPr lang="zh-CN" altLang="en-US" dirty="0"/>
              <a:t>的新特性，为适应面向对象的程序设计而提出；</a:t>
            </a:r>
          </a:p>
          <a:p>
            <a:r>
              <a:rPr lang="zh-CN" altLang="en-US" dirty="0"/>
              <a:t>在</a:t>
            </a:r>
            <a:r>
              <a:rPr lang="en-US" altLang="zh-CN" dirty="0"/>
              <a:t>C</a:t>
            </a:r>
            <a:r>
              <a:rPr lang="zh-CN" altLang="en-US" dirty="0"/>
              <a:t>中，已经有了结构体的概念；</a:t>
            </a:r>
          </a:p>
          <a:p>
            <a:r>
              <a:rPr lang="zh-CN" altLang="en-US" dirty="0"/>
              <a:t>类与结构体的最大不同之处在于</a:t>
            </a:r>
            <a:r>
              <a:rPr lang="en-US" altLang="zh-CN" dirty="0"/>
              <a:t>——</a:t>
            </a:r>
            <a:r>
              <a:rPr lang="zh-CN" altLang="en-US" dirty="0"/>
              <a:t>不仅可以包含成员变量（常量），还可以包含成员函数。</a:t>
            </a:r>
          </a:p>
          <a:p>
            <a:r>
              <a:rPr lang="zh-CN" altLang="en-US" dirty="0"/>
              <a:t>当然，类还包括一些其他的特性：</a:t>
            </a:r>
          </a:p>
          <a:p>
            <a:pPr lvl="1"/>
            <a:r>
              <a:rPr lang="zh-CN" altLang="en-US" dirty="0"/>
              <a:t>成员变量、成员函数的访问权限；</a:t>
            </a:r>
          </a:p>
          <a:p>
            <a:pPr lvl="1"/>
            <a:r>
              <a:rPr lang="zh-CN" altLang="en-US" dirty="0"/>
              <a:t>构造函数；</a:t>
            </a:r>
          </a:p>
          <a:p>
            <a:pPr lvl="1"/>
            <a:r>
              <a:rPr lang="zh-CN" altLang="en-US" dirty="0"/>
              <a:t>析构函数；</a:t>
            </a:r>
          </a:p>
          <a:p>
            <a:pPr lvl="1"/>
            <a:r>
              <a:rPr lang="zh-CN" altLang="en-US" dirty="0"/>
              <a:t>拷贝构造函数；</a:t>
            </a:r>
          </a:p>
          <a:p>
            <a:pPr lvl="1"/>
            <a:r>
              <a:rPr lang="zh-CN" altLang="en-US" dirty="0"/>
              <a:t>隐式类型转换；</a:t>
            </a:r>
          </a:p>
          <a:p>
            <a:pPr lvl="1"/>
            <a:r>
              <a:rPr lang="en-US" altLang="zh-CN" dirty="0" smtClean="0"/>
              <a:t>……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65563149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一个著名的类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64089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altLang="zh-CN" dirty="0"/>
              <a:t>class </a:t>
            </a:r>
            <a:r>
              <a:rPr lang="en-US" altLang="zh-CN" dirty="0" err="1"/>
              <a:t>BaseState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{</a:t>
            </a:r>
          </a:p>
          <a:p>
            <a:pPr marL="0" indent="0">
              <a:buNone/>
            </a:pPr>
            <a:r>
              <a:rPr lang="en-US" altLang="zh-CN" dirty="0"/>
              <a:t>public:</a:t>
            </a:r>
          </a:p>
          <a:p>
            <a:pPr marL="0" indent="0">
              <a:buNone/>
            </a:pPr>
            <a:r>
              <a:rPr lang="en-US" altLang="zh-CN" dirty="0"/>
              <a:t>	</a:t>
            </a:r>
            <a:r>
              <a:rPr lang="en-US" altLang="zh-CN" dirty="0" err="1"/>
              <a:t>BaseState</a:t>
            </a:r>
            <a:r>
              <a:rPr lang="en-US" altLang="zh-CN" dirty="0" smtClean="0"/>
              <a:t>()</a:t>
            </a:r>
            <a:r>
              <a:rPr lang="en-US" altLang="zh-CN" dirty="0"/>
              <a:t>;</a:t>
            </a:r>
          </a:p>
          <a:p>
            <a:pPr marL="0" indent="0">
              <a:buNone/>
            </a:pPr>
            <a:r>
              <a:rPr lang="en-US" altLang="zh-CN" dirty="0"/>
              <a:t>	</a:t>
            </a:r>
            <a:r>
              <a:rPr lang="en-US" altLang="zh-CN" dirty="0" err="1"/>
              <a:t>BaseState</a:t>
            </a:r>
            <a:r>
              <a:rPr lang="en-US" altLang="zh-CN" dirty="0"/>
              <a:t>(</a:t>
            </a:r>
            <a:r>
              <a:rPr lang="en-US" altLang="zh-CN" dirty="0" err="1"/>
              <a:t>const</a:t>
            </a:r>
            <a:r>
              <a:rPr lang="en-US" altLang="zh-CN" dirty="0"/>
              <a:t> </a:t>
            </a:r>
            <a:r>
              <a:rPr lang="en-US" altLang="zh-CN" dirty="0" err="1"/>
              <a:t>BaseState</a:t>
            </a:r>
            <a:r>
              <a:rPr lang="en-US" altLang="zh-CN" dirty="0"/>
              <a:t> &amp; o) </a:t>
            </a:r>
            <a:r>
              <a:rPr lang="en-US" altLang="zh-CN" dirty="0" smtClean="0"/>
              <a:t>{}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	void </a:t>
            </a:r>
            <a:r>
              <a:rPr lang="en-US" altLang="zh-CN" dirty="0" err="1"/>
              <a:t>UpdatePos</a:t>
            </a:r>
            <a:r>
              <a:rPr lang="en-US" altLang="zh-CN" dirty="0"/>
              <a:t>(</a:t>
            </a:r>
            <a:r>
              <a:rPr lang="en-US" altLang="zh-CN" dirty="0" err="1"/>
              <a:t>const</a:t>
            </a:r>
            <a:r>
              <a:rPr lang="en-US" altLang="zh-CN" dirty="0"/>
              <a:t> Vector &amp; </a:t>
            </a:r>
            <a:r>
              <a:rPr lang="en-US" altLang="zh-CN" dirty="0" err="1"/>
              <a:t>pos</a:t>
            </a:r>
            <a:r>
              <a:rPr lang="en-US" altLang="zh-CN" dirty="0"/>
              <a:t> , </a:t>
            </a:r>
            <a:r>
              <a:rPr lang="en-US" altLang="zh-CN" dirty="0" err="1"/>
              <a:t>int</a:t>
            </a:r>
            <a:r>
              <a:rPr lang="en-US" altLang="zh-CN" dirty="0"/>
              <a:t> delay = 0, double </a:t>
            </a:r>
            <a:r>
              <a:rPr lang="en-US" altLang="zh-CN" dirty="0" err="1"/>
              <a:t>conf</a:t>
            </a:r>
            <a:r>
              <a:rPr lang="en-US" altLang="zh-CN" dirty="0"/>
              <a:t> = 1);</a:t>
            </a:r>
          </a:p>
          <a:p>
            <a:pPr marL="0" indent="0">
              <a:buNone/>
            </a:pPr>
            <a:r>
              <a:rPr lang="en-US" altLang="zh-CN" dirty="0"/>
              <a:t>	</a:t>
            </a:r>
            <a:r>
              <a:rPr lang="en-US" altLang="zh-CN" dirty="0" err="1"/>
              <a:t>const</a:t>
            </a:r>
            <a:r>
              <a:rPr lang="en-US" altLang="zh-CN" dirty="0"/>
              <a:t> Vector &amp; </a:t>
            </a:r>
            <a:r>
              <a:rPr lang="en-US" altLang="zh-CN" dirty="0" err="1"/>
              <a:t>GetPos</a:t>
            </a:r>
            <a:r>
              <a:rPr lang="en-US" altLang="zh-CN" dirty="0"/>
              <a:t>() </a:t>
            </a:r>
            <a:r>
              <a:rPr lang="en-US" altLang="zh-CN" dirty="0" err="1"/>
              <a:t>const</a:t>
            </a:r>
            <a:r>
              <a:rPr lang="en-US" altLang="zh-CN" dirty="0"/>
              <a:t> { return </a:t>
            </a:r>
            <a:r>
              <a:rPr lang="en-US" altLang="zh-CN" dirty="0" err="1"/>
              <a:t>mPos.mValue</a:t>
            </a:r>
            <a:r>
              <a:rPr lang="en-US" altLang="zh-CN" dirty="0"/>
              <a:t>; }</a:t>
            </a:r>
          </a:p>
          <a:p>
            <a:pPr marL="0" indent="0">
              <a:buNone/>
            </a:pPr>
            <a:r>
              <a:rPr lang="en-US" altLang="zh-CN" dirty="0"/>
              <a:t>	</a:t>
            </a:r>
            <a:r>
              <a:rPr lang="en-US" altLang="zh-CN" dirty="0" err="1"/>
              <a:t>int</a:t>
            </a:r>
            <a:r>
              <a:rPr lang="en-US" altLang="zh-CN" dirty="0"/>
              <a:t> </a:t>
            </a:r>
            <a:r>
              <a:rPr lang="en-US" altLang="zh-CN" dirty="0" err="1"/>
              <a:t>GetPosDelay</a:t>
            </a:r>
            <a:r>
              <a:rPr lang="en-US" altLang="zh-CN" dirty="0"/>
              <a:t>() </a:t>
            </a:r>
            <a:r>
              <a:rPr lang="en-US" altLang="zh-CN" dirty="0" err="1"/>
              <a:t>const</a:t>
            </a:r>
            <a:r>
              <a:rPr lang="en-US" altLang="zh-CN" dirty="0"/>
              <a:t> { return </a:t>
            </a:r>
            <a:r>
              <a:rPr lang="en-US" altLang="zh-CN" dirty="0" err="1"/>
              <a:t>mPos.mCycleDelay</a:t>
            </a:r>
            <a:r>
              <a:rPr lang="en-US" altLang="zh-CN" dirty="0"/>
              <a:t>; }</a:t>
            </a:r>
          </a:p>
          <a:p>
            <a:pPr marL="0" indent="0">
              <a:buNone/>
            </a:pPr>
            <a:r>
              <a:rPr lang="en-US" altLang="zh-CN" dirty="0"/>
              <a:t>	</a:t>
            </a:r>
            <a:r>
              <a:rPr lang="en-US" altLang="zh-CN" dirty="0" err="1"/>
              <a:t>const</a:t>
            </a:r>
            <a:r>
              <a:rPr lang="en-US" altLang="zh-CN" dirty="0"/>
              <a:t> double &amp; </a:t>
            </a:r>
            <a:r>
              <a:rPr lang="en-US" altLang="zh-CN" dirty="0" err="1"/>
              <a:t>GetPosConf</a:t>
            </a:r>
            <a:r>
              <a:rPr lang="en-US" altLang="zh-CN" dirty="0"/>
              <a:t>() </a:t>
            </a:r>
            <a:r>
              <a:rPr lang="en-US" altLang="zh-CN" dirty="0" err="1"/>
              <a:t>const</a:t>
            </a:r>
            <a:r>
              <a:rPr lang="en-US" altLang="zh-CN" dirty="0"/>
              <a:t> { return </a:t>
            </a:r>
            <a:r>
              <a:rPr lang="en-US" altLang="zh-CN" dirty="0" err="1"/>
              <a:t>mPos.mConf</a:t>
            </a:r>
            <a:r>
              <a:rPr lang="en-US" altLang="zh-CN" dirty="0"/>
              <a:t>; }</a:t>
            </a:r>
          </a:p>
          <a:p>
            <a:pPr marL="0" indent="0">
              <a:buNone/>
            </a:pPr>
            <a:r>
              <a:rPr lang="en-US" altLang="zh-CN" dirty="0"/>
              <a:t>	void </a:t>
            </a:r>
            <a:r>
              <a:rPr lang="en-US" altLang="zh-CN" dirty="0" err="1"/>
              <a:t>UpdatePosEps</a:t>
            </a:r>
            <a:r>
              <a:rPr lang="en-US" altLang="zh-CN" dirty="0"/>
              <a:t>(double </a:t>
            </a:r>
            <a:r>
              <a:rPr lang="en-US" altLang="zh-CN" dirty="0" err="1"/>
              <a:t>eps</a:t>
            </a:r>
            <a:r>
              <a:rPr lang="en-US" altLang="zh-CN" dirty="0"/>
              <a:t>)  { </a:t>
            </a:r>
            <a:r>
              <a:rPr lang="en-US" altLang="zh-CN" dirty="0" err="1"/>
              <a:t>mPosEps</a:t>
            </a:r>
            <a:r>
              <a:rPr lang="en-US" altLang="zh-CN" dirty="0"/>
              <a:t> = </a:t>
            </a:r>
            <a:r>
              <a:rPr lang="en-US" altLang="zh-CN" dirty="0" err="1"/>
              <a:t>eps</a:t>
            </a:r>
            <a:r>
              <a:rPr lang="en-US" altLang="zh-CN" dirty="0"/>
              <a:t>;}</a:t>
            </a:r>
          </a:p>
          <a:p>
            <a:pPr marL="0" indent="0">
              <a:buNone/>
            </a:pPr>
            <a:r>
              <a:rPr lang="en-US" altLang="zh-CN" dirty="0"/>
              <a:t>	</a:t>
            </a:r>
            <a:r>
              <a:rPr lang="en-US" altLang="zh-CN" dirty="0" err="1"/>
              <a:t>const</a:t>
            </a:r>
            <a:r>
              <a:rPr lang="en-US" altLang="zh-CN" dirty="0"/>
              <a:t> double &amp; </a:t>
            </a:r>
            <a:r>
              <a:rPr lang="en-US" altLang="zh-CN" dirty="0" err="1"/>
              <a:t>GetPosEps</a:t>
            </a:r>
            <a:r>
              <a:rPr lang="en-US" altLang="zh-CN" dirty="0"/>
              <a:t>() </a:t>
            </a:r>
            <a:r>
              <a:rPr lang="en-US" altLang="zh-CN" dirty="0" err="1"/>
              <a:t>const</a:t>
            </a:r>
            <a:r>
              <a:rPr lang="en-US" altLang="zh-CN" dirty="0"/>
              <a:t> { return </a:t>
            </a:r>
            <a:r>
              <a:rPr lang="en-US" altLang="zh-CN" dirty="0" err="1"/>
              <a:t>mPosEps</a:t>
            </a:r>
            <a:r>
              <a:rPr lang="en-US" altLang="zh-CN" dirty="0"/>
              <a:t>;}</a:t>
            </a:r>
          </a:p>
          <a:p>
            <a:pPr marL="0" indent="0">
              <a:buNone/>
            </a:pPr>
            <a:r>
              <a:rPr lang="en-US" altLang="zh-CN" dirty="0" smtClean="0"/>
              <a:t>private</a:t>
            </a:r>
            <a:r>
              <a:rPr lang="en-US" altLang="zh-CN" dirty="0"/>
              <a:t>:</a:t>
            </a:r>
          </a:p>
          <a:p>
            <a:pPr marL="0" indent="0">
              <a:buNone/>
            </a:pPr>
            <a:r>
              <a:rPr lang="en-US" altLang="zh-CN" dirty="0"/>
              <a:t>	</a:t>
            </a:r>
            <a:r>
              <a:rPr lang="en-US" altLang="zh-CN" dirty="0" err="1"/>
              <a:t>StateValue</a:t>
            </a:r>
            <a:r>
              <a:rPr lang="en-US" altLang="zh-CN" dirty="0"/>
              <a:t>&lt;Vector&gt; </a:t>
            </a:r>
            <a:r>
              <a:rPr lang="en-US" altLang="zh-CN" dirty="0" err="1"/>
              <a:t>mPos</a:t>
            </a:r>
            <a:r>
              <a:rPr lang="en-US" altLang="zh-CN" dirty="0"/>
              <a:t>;</a:t>
            </a:r>
          </a:p>
          <a:p>
            <a:pPr marL="0" indent="0">
              <a:buNone/>
            </a:pPr>
            <a:r>
              <a:rPr lang="en-US" altLang="zh-CN" dirty="0"/>
              <a:t>	double </a:t>
            </a:r>
            <a:r>
              <a:rPr lang="en-US" altLang="zh-CN" dirty="0" err="1"/>
              <a:t>mPosEps</a:t>
            </a:r>
            <a:r>
              <a:rPr lang="en-US" altLang="zh-CN" dirty="0"/>
              <a:t>;</a:t>
            </a:r>
          </a:p>
          <a:p>
            <a:pPr marL="0" indent="0">
              <a:buNone/>
            </a:pPr>
            <a:r>
              <a:rPr lang="en-US" altLang="zh-CN" dirty="0"/>
              <a:t>};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4825055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成员函数的定义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 smtClean="0"/>
              <a:t>成员函数可以直接在类定义里定义，也可以单独在外面定义。</a:t>
            </a:r>
            <a:endParaRPr lang="en-US" altLang="zh-CN" dirty="0" smtClean="0"/>
          </a:p>
          <a:p>
            <a:r>
              <a:rPr lang="en-US" altLang="zh-CN" dirty="0"/>
              <a:t>void </a:t>
            </a:r>
            <a:r>
              <a:rPr lang="en-US" altLang="zh-CN" dirty="0" err="1"/>
              <a:t>BaseState</a:t>
            </a:r>
            <a:r>
              <a:rPr lang="en-US" altLang="zh-CN" dirty="0">
                <a:solidFill>
                  <a:srgbClr val="FF0000"/>
                </a:solidFill>
              </a:rPr>
              <a:t>::</a:t>
            </a:r>
            <a:r>
              <a:rPr lang="en-US" altLang="zh-CN" dirty="0" err="1"/>
              <a:t>UpdatePos</a:t>
            </a:r>
            <a:r>
              <a:rPr lang="en-US" altLang="zh-CN" dirty="0"/>
              <a:t>(</a:t>
            </a:r>
            <a:r>
              <a:rPr lang="en-US" altLang="zh-CN" dirty="0" err="1"/>
              <a:t>const</a:t>
            </a:r>
            <a:r>
              <a:rPr lang="en-US" altLang="zh-CN" dirty="0"/>
              <a:t> Vector &amp; </a:t>
            </a:r>
            <a:r>
              <a:rPr lang="en-US" altLang="zh-CN" dirty="0" err="1"/>
              <a:t>pos</a:t>
            </a:r>
            <a:r>
              <a:rPr lang="en-US" altLang="zh-CN" dirty="0"/>
              <a:t>, </a:t>
            </a:r>
            <a:r>
              <a:rPr lang="en-US" altLang="zh-CN" dirty="0" err="1"/>
              <a:t>int</a:t>
            </a:r>
            <a:r>
              <a:rPr lang="en-US" altLang="zh-CN" dirty="0"/>
              <a:t> delay, double </a:t>
            </a:r>
            <a:r>
              <a:rPr lang="en-US" altLang="zh-CN" dirty="0" err="1"/>
              <a:t>conf</a:t>
            </a:r>
            <a:r>
              <a:rPr lang="en-US" altLang="zh-CN" dirty="0" smtClean="0"/>
              <a:t>)</a:t>
            </a:r>
            <a:br>
              <a:rPr lang="en-US" altLang="zh-CN" dirty="0" smtClean="0"/>
            </a:br>
            <a:r>
              <a:rPr lang="en-US" altLang="zh-CN" dirty="0" smtClean="0"/>
              <a:t>{</a:t>
            </a:r>
            <a:br>
              <a:rPr lang="en-US" altLang="zh-CN" dirty="0" smtClean="0"/>
            </a:br>
            <a:r>
              <a:rPr lang="en-US" altLang="zh-CN" dirty="0" smtClean="0"/>
              <a:t>    </a:t>
            </a:r>
            <a:r>
              <a:rPr lang="en-US" altLang="zh-CN" dirty="0" err="1"/>
              <a:t>mPos.mValue</a:t>
            </a:r>
            <a:r>
              <a:rPr lang="en-US" altLang="zh-CN" dirty="0"/>
              <a:t> = </a:t>
            </a:r>
            <a:r>
              <a:rPr lang="en-US" altLang="zh-CN" dirty="0" err="1"/>
              <a:t>pos</a:t>
            </a:r>
            <a:r>
              <a:rPr lang="en-US" altLang="zh-CN" dirty="0" smtClean="0"/>
              <a:t>;</a:t>
            </a:r>
            <a:br>
              <a:rPr lang="en-US" altLang="zh-CN" dirty="0" smtClean="0"/>
            </a:br>
            <a:r>
              <a:rPr lang="en-US" altLang="zh-CN" dirty="0" smtClean="0"/>
              <a:t>    </a:t>
            </a:r>
            <a:r>
              <a:rPr lang="en-US" altLang="zh-CN" dirty="0" err="1"/>
              <a:t>mPos.mCycleDelay</a:t>
            </a:r>
            <a:r>
              <a:rPr lang="en-US" altLang="zh-CN" dirty="0"/>
              <a:t> = delay</a:t>
            </a:r>
            <a:r>
              <a:rPr lang="en-US" altLang="zh-CN" dirty="0" smtClean="0"/>
              <a:t>;</a:t>
            </a:r>
            <a:br>
              <a:rPr lang="en-US" altLang="zh-CN" dirty="0" smtClean="0"/>
            </a:br>
            <a:r>
              <a:rPr lang="en-US" altLang="zh-CN" dirty="0" smtClean="0"/>
              <a:t>    </a:t>
            </a:r>
            <a:r>
              <a:rPr lang="en-US" altLang="zh-CN" dirty="0" err="1"/>
              <a:t>mPos.mConf</a:t>
            </a:r>
            <a:r>
              <a:rPr lang="en-US" altLang="zh-CN" dirty="0"/>
              <a:t> = </a:t>
            </a:r>
            <a:r>
              <a:rPr lang="en-US" altLang="zh-CN" dirty="0" err="1"/>
              <a:t>conf</a:t>
            </a:r>
            <a:r>
              <a:rPr lang="en-US" altLang="zh-CN" dirty="0" smtClean="0"/>
              <a:t>;</a:t>
            </a:r>
            <a:br>
              <a:rPr lang="en-US" altLang="zh-CN" dirty="0" smtClean="0"/>
            </a:br>
            <a:r>
              <a:rPr lang="en-US" altLang="zh-CN" dirty="0" smtClean="0"/>
              <a:t>}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5145659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this</a:t>
            </a:r>
            <a:r>
              <a:rPr lang="zh-CN" altLang="en-US" dirty="0" smtClean="0"/>
              <a:t>指针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每个类都有一个特殊的“成员”</a:t>
            </a:r>
            <a:r>
              <a:rPr lang="en-US" altLang="zh-CN" dirty="0"/>
              <a:t>——this</a:t>
            </a:r>
            <a:r>
              <a:rPr lang="zh-CN" altLang="en-US" dirty="0"/>
              <a:t>，表示对象自身；</a:t>
            </a:r>
          </a:p>
          <a:p>
            <a:r>
              <a:rPr lang="en-US" altLang="zh-CN" dirty="0"/>
              <a:t>this</a:t>
            </a:r>
            <a:r>
              <a:rPr lang="zh-CN" altLang="en-US" dirty="0"/>
              <a:t>只能在该类的内部使用，与不指明</a:t>
            </a:r>
            <a:r>
              <a:rPr lang="en-US" altLang="zh-CN" dirty="0"/>
              <a:t>this</a:t>
            </a:r>
            <a:r>
              <a:rPr lang="zh-CN" altLang="en-US" dirty="0"/>
              <a:t>没有区别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this-&gt;</a:t>
            </a:r>
            <a:r>
              <a:rPr lang="en-US" altLang="zh-CN" dirty="0" err="1" smtClean="0"/>
              <a:t>mPos</a:t>
            </a:r>
            <a:r>
              <a:rPr lang="en-US" altLang="zh-CN" dirty="0" smtClean="0"/>
              <a:t> </a:t>
            </a:r>
            <a:r>
              <a:rPr lang="en-US" altLang="zh-CN" dirty="0" smtClean="0">
                <a:sym typeface="Wingdings" pitchFamily="2" charset="2"/>
              </a:rPr>
              <a:t> </a:t>
            </a:r>
            <a:r>
              <a:rPr lang="en-US" altLang="zh-CN" dirty="0" err="1" smtClean="0">
                <a:sym typeface="Wingdings" pitchFamily="2" charset="2"/>
              </a:rPr>
              <a:t>mPos</a:t>
            </a:r>
            <a:endParaRPr lang="en-US" altLang="zh-CN" dirty="0" smtClean="0">
              <a:sym typeface="Wingdings" pitchFamily="2" charset="2"/>
            </a:endParaRPr>
          </a:p>
          <a:p>
            <a:pPr lvl="1"/>
            <a:r>
              <a:rPr lang="en-US" altLang="zh-CN" dirty="0" smtClean="0">
                <a:sym typeface="Wingdings" pitchFamily="2" charset="2"/>
              </a:rPr>
              <a:t>this-&gt;</a:t>
            </a:r>
            <a:r>
              <a:rPr lang="en-US" altLang="zh-CN" dirty="0" err="1" smtClean="0">
                <a:sym typeface="Wingdings" pitchFamily="2" charset="2"/>
              </a:rPr>
              <a:t>mPosConf</a:t>
            </a:r>
            <a:r>
              <a:rPr lang="en-US" altLang="zh-CN" dirty="0" smtClean="0">
                <a:sym typeface="Wingdings" pitchFamily="2" charset="2"/>
              </a:rPr>
              <a:t>  </a:t>
            </a:r>
            <a:r>
              <a:rPr lang="en-US" altLang="zh-CN" dirty="0" err="1" smtClean="0">
                <a:sym typeface="Wingdings" pitchFamily="2" charset="2"/>
              </a:rPr>
              <a:t>mPosConf</a:t>
            </a:r>
            <a:endParaRPr lang="en-US" altLang="zh-CN" dirty="0" smtClean="0"/>
          </a:p>
          <a:p>
            <a:r>
              <a:rPr lang="en-US" altLang="zh-CN" dirty="0"/>
              <a:t>void </a:t>
            </a:r>
            <a:r>
              <a:rPr lang="en-US" altLang="zh-CN" dirty="0" err="1"/>
              <a:t>UpdatePosEps</a:t>
            </a:r>
            <a:r>
              <a:rPr lang="en-US" altLang="zh-CN" dirty="0"/>
              <a:t>(double </a:t>
            </a:r>
            <a:r>
              <a:rPr lang="en-US" altLang="zh-CN" dirty="0" err="1" smtClean="0"/>
              <a:t>mPosEps</a:t>
            </a:r>
            <a:r>
              <a:rPr lang="en-US" altLang="zh-CN" dirty="0" smtClean="0"/>
              <a:t>) </a:t>
            </a:r>
            <a:br>
              <a:rPr lang="en-US" altLang="zh-CN" dirty="0" smtClean="0"/>
            </a:br>
            <a:r>
              <a:rPr lang="en-US" altLang="zh-CN" dirty="0" smtClean="0"/>
              <a:t>{ this-&gt;</a:t>
            </a:r>
            <a:r>
              <a:rPr lang="en-US" altLang="zh-CN" dirty="0" err="1" smtClean="0"/>
              <a:t>mPosEps</a:t>
            </a:r>
            <a:r>
              <a:rPr lang="en-US" altLang="zh-CN" dirty="0" smtClean="0"/>
              <a:t> </a:t>
            </a:r>
            <a:r>
              <a:rPr lang="en-US" altLang="zh-CN" dirty="0"/>
              <a:t>= </a:t>
            </a:r>
            <a:r>
              <a:rPr lang="en-US" altLang="zh-CN" dirty="0" err="1"/>
              <a:t>mPosEps</a:t>
            </a:r>
            <a:r>
              <a:rPr lang="en-US" altLang="zh-CN" dirty="0" smtClean="0"/>
              <a:t>;}</a:t>
            </a:r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8170829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成员</a:t>
            </a:r>
            <a:r>
              <a:rPr lang="zh-CN" altLang="en-US" dirty="0"/>
              <a:t>函数的</a:t>
            </a:r>
            <a:r>
              <a:rPr lang="en-US" altLang="zh-CN" dirty="0" err="1"/>
              <a:t>const</a:t>
            </a:r>
            <a:r>
              <a:rPr lang="zh-CN" altLang="en-US" dirty="0"/>
              <a:t>属性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 </a:t>
            </a:r>
            <a:r>
              <a:rPr lang="en-US" altLang="zh-CN" dirty="0" err="1" smtClean="0">
                <a:solidFill>
                  <a:srgbClr val="00B0F0"/>
                </a:solidFill>
              </a:rPr>
              <a:t>const</a:t>
            </a:r>
            <a:r>
              <a:rPr lang="en-US" altLang="zh-CN" dirty="0" smtClean="0">
                <a:solidFill>
                  <a:srgbClr val="00B0F0"/>
                </a:solidFill>
              </a:rPr>
              <a:t> </a:t>
            </a:r>
            <a:r>
              <a:rPr lang="en-US" altLang="zh-CN" dirty="0">
                <a:solidFill>
                  <a:srgbClr val="00B0F0"/>
                </a:solidFill>
              </a:rPr>
              <a:t>Vector </a:t>
            </a:r>
            <a:r>
              <a:rPr lang="en-US" altLang="zh-CN" dirty="0"/>
              <a:t>&amp; </a:t>
            </a:r>
            <a:r>
              <a:rPr lang="en-US" altLang="zh-CN" dirty="0" err="1"/>
              <a:t>GetPos</a:t>
            </a:r>
            <a:r>
              <a:rPr lang="en-US" altLang="zh-CN" dirty="0"/>
              <a:t>() </a:t>
            </a:r>
            <a:r>
              <a:rPr lang="en-US" altLang="zh-CN" dirty="0" err="1" smtClean="0">
                <a:solidFill>
                  <a:srgbClr val="FF0000"/>
                </a:solidFill>
              </a:rPr>
              <a:t>const</a:t>
            </a:r>
            <a:r>
              <a:rPr lang="en-US" altLang="zh-CN" dirty="0" smtClean="0"/>
              <a:t> </a:t>
            </a:r>
          </a:p>
          <a:p>
            <a:r>
              <a:rPr lang="en-US" altLang="zh-CN" dirty="0" err="1" smtClean="0"/>
              <a:t>GetPos</a:t>
            </a:r>
            <a:r>
              <a:rPr lang="zh-CN" altLang="en-US" dirty="0" smtClean="0"/>
              <a:t>不能</a:t>
            </a:r>
            <a:r>
              <a:rPr lang="zh-CN" altLang="en-US" dirty="0"/>
              <a:t>更改任何成员变量的值，在函数</a:t>
            </a:r>
            <a:r>
              <a:rPr lang="zh-CN" altLang="en-US" dirty="0" smtClean="0"/>
              <a:t>内部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this</a:t>
            </a:r>
            <a:r>
              <a:rPr lang="zh-CN" altLang="en-US" dirty="0"/>
              <a:t>指针变成指向常量的指针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任何</a:t>
            </a:r>
            <a:r>
              <a:rPr lang="zh-CN" altLang="en-US" dirty="0"/>
              <a:t>成员变量被附加</a:t>
            </a:r>
            <a:r>
              <a:rPr lang="en-US" altLang="zh-CN" dirty="0" err="1"/>
              <a:t>const</a:t>
            </a:r>
            <a:r>
              <a:rPr lang="zh-CN" altLang="en-US" dirty="0"/>
              <a:t>属性。</a:t>
            </a:r>
          </a:p>
          <a:p>
            <a:r>
              <a:rPr lang="zh-CN" altLang="en-US" dirty="0"/>
              <a:t>这种声明主要用于指明该函数不会更改成员变量的值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0891834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5400" dirty="0" smtClean="0"/>
              <a:t>C</a:t>
            </a:r>
            <a:r>
              <a:rPr lang="zh-CN" altLang="en-US" sz="5400" dirty="0" smtClean="0"/>
              <a:t>语言复习</a:t>
            </a:r>
            <a:endParaRPr lang="zh-CN" sz="5400" dirty="0"/>
          </a:p>
        </p:txBody>
      </p:sp>
    </p:spTree>
    <p:extLst>
      <p:ext uri="{BB962C8B-B14F-4D97-AF65-F5344CB8AC3E}">
        <p14:creationId xmlns:p14="http://schemas.microsoft.com/office/powerpoint/2010/main" val="3304638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构造函数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没有返回值类型，与类同名的函数被认为是构造函数。</a:t>
            </a:r>
            <a:r>
              <a:rPr lang="en-US" altLang="zh-CN" dirty="0" err="1" smtClean="0">
                <a:solidFill>
                  <a:srgbClr val="FF0000"/>
                </a:solidFill>
              </a:rPr>
              <a:t>BaseState</a:t>
            </a:r>
            <a:r>
              <a:rPr lang="en-US" altLang="zh-CN" dirty="0" smtClean="0">
                <a:solidFill>
                  <a:srgbClr val="FF0000"/>
                </a:solidFill>
              </a:rPr>
              <a:t>()</a:t>
            </a:r>
            <a:endParaRPr lang="zh-CN" altLang="en-US" dirty="0" smtClean="0"/>
          </a:p>
          <a:p>
            <a:r>
              <a:rPr lang="zh-CN" altLang="en-US" dirty="0" smtClean="0"/>
              <a:t>它</a:t>
            </a:r>
            <a:r>
              <a:rPr lang="zh-CN" altLang="en-US" dirty="0"/>
              <a:t>的作用就是</a:t>
            </a:r>
            <a:r>
              <a:rPr lang="en-US" altLang="zh-CN" dirty="0"/>
              <a:t>——</a:t>
            </a:r>
            <a:r>
              <a:rPr lang="zh-CN" altLang="en-US" dirty="0"/>
              <a:t>构造一个对象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en-US" altLang="zh-CN" dirty="0" err="1" smtClean="0"/>
              <a:t>BaseState</a:t>
            </a:r>
            <a:r>
              <a:rPr lang="en-US" altLang="zh-CN" dirty="0" smtClean="0"/>
              <a:t>()</a:t>
            </a:r>
            <a:br>
              <a:rPr lang="en-US" altLang="zh-CN" dirty="0" smtClean="0"/>
            </a:br>
            <a:r>
              <a:rPr lang="en-US" altLang="zh-CN" dirty="0"/>
              <a:t>	: </a:t>
            </a:r>
            <a:r>
              <a:rPr lang="en-US" altLang="zh-CN" dirty="0" err="1" smtClean="0"/>
              <a:t>mPosEps</a:t>
            </a:r>
            <a:r>
              <a:rPr lang="en-US" altLang="zh-CN" dirty="0" smtClean="0"/>
              <a:t>(10000);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dirty="0"/>
              <a:t>{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/>
              <a:t>	</a:t>
            </a:r>
            <a:r>
              <a:rPr lang="en-US" altLang="zh-CN" dirty="0" err="1" smtClean="0"/>
              <a:t>mPos.mValue</a:t>
            </a:r>
            <a:r>
              <a:rPr lang="en-US" altLang="zh-CN" dirty="0" smtClean="0"/>
              <a:t> </a:t>
            </a:r>
            <a:r>
              <a:rPr lang="en-US" altLang="zh-CN" dirty="0"/>
              <a:t>= Vector(10000 , 10000</a:t>
            </a:r>
            <a:r>
              <a:rPr lang="en-US" altLang="zh-CN" dirty="0" smtClean="0"/>
              <a:t>);</a:t>
            </a:r>
            <a:br>
              <a:rPr lang="en-US" altLang="zh-CN" dirty="0" smtClean="0"/>
            </a:br>
            <a:r>
              <a:rPr lang="en-US" altLang="zh-CN" dirty="0" smtClean="0"/>
              <a:t>}</a:t>
            </a:r>
            <a:endParaRPr lang="zh-CN" altLang="en-US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910978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构造函数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altLang="zh-CN" dirty="0"/>
              <a:t>BaseState(</a:t>
            </a:r>
            <a:r>
              <a:rPr lang="pt-BR" altLang="zh-CN" dirty="0">
                <a:solidFill>
                  <a:srgbClr val="FF0000"/>
                </a:solidFill>
              </a:rPr>
              <a:t>const BaseState &amp; o</a:t>
            </a:r>
            <a:r>
              <a:rPr lang="pt-BR" altLang="zh-CN" dirty="0"/>
              <a:t>) </a:t>
            </a:r>
            <a:r>
              <a:rPr lang="pt-BR" altLang="zh-CN" dirty="0" smtClean="0"/>
              <a:t>{</a:t>
            </a:r>
            <a:br>
              <a:rPr lang="pt-BR" altLang="zh-CN" dirty="0" smtClean="0"/>
            </a:br>
            <a:r>
              <a:rPr lang="pt-BR" altLang="zh-CN" dirty="0"/>
              <a:t>	mPos = o.mPos</a:t>
            </a:r>
            <a:r>
              <a:rPr lang="pt-BR" altLang="zh-CN" dirty="0" smtClean="0"/>
              <a:t>;</a:t>
            </a:r>
            <a:br>
              <a:rPr lang="pt-BR" altLang="zh-CN" dirty="0" smtClean="0"/>
            </a:br>
            <a:r>
              <a:rPr lang="pt-BR" altLang="zh-CN" dirty="0" smtClean="0"/>
              <a:t>}</a:t>
            </a:r>
          </a:p>
          <a:p>
            <a:r>
              <a:rPr lang="zh-CN" altLang="en-US" dirty="0"/>
              <a:t>如果将某个构造函数声明为</a:t>
            </a:r>
            <a:r>
              <a:rPr lang="en-US" altLang="zh-CN" dirty="0"/>
              <a:t>private</a:t>
            </a:r>
            <a:r>
              <a:rPr lang="zh-CN" altLang="en-US" dirty="0"/>
              <a:t>，则这个构造函数将无法使用。一般来说，这样做的目的是阻止编译器生成缺省的构造函数。</a:t>
            </a:r>
            <a:endParaRPr lang="en-US" altLang="zh-CN" dirty="0" smtClean="0"/>
          </a:p>
          <a:p>
            <a:pPr lvl="1"/>
            <a:r>
              <a:rPr lang="en-US" altLang="zh-CN" dirty="0"/>
              <a:t>class Agent</a:t>
            </a:r>
            <a:r>
              <a:rPr lang="en-US" altLang="zh-CN" dirty="0" smtClean="0"/>
              <a:t>{</a:t>
            </a:r>
            <a:br>
              <a:rPr lang="en-US" altLang="zh-CN" dirty="0" smtClean="0"/>
            </a:br>
            <a:r>
              <a:rPr lang="en-US" altLang="zh-CN" dirty="0"/>
              <a:t>	Agent(Agent </a:t>
            </a:r>
            <a:r>
              <a:rPr lang="en-US" altLang="zh-CN" dirty="0" smtClean="0"/>
              <a:t>&amp;);</a:t>
            </a:r>
            <a:br>
              <a:rPr lang="en-US" altLang="zh-CN" dirty="0" smtClean="0"/>
            </a:br>
            <a:r>
              <a:rPr lang="en-US" altLang="zh-CN" dirty="0" smtClean="0"/>
              <a:t>	……</a:t>
            </a:r>
            <a:br>
              <a:rPr lang="en-US" altLang="zh-CN" dirty="0" smtClean="0"/>
            </a:br>
            <a:r>
              <a:rPr lang="en-US" altLang="zh-CN" dirty="0" smtClean="0"/>
              <a:t>};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4655734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构造函数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class Line {</a:t>
            </a:r>
            <a:br>
              <a:rPr lang="en-US" altLang="zh-CN" dirty="0" smtClean="0"/>
            </a:br>
            <a:r>
              <a:rPr lang="en-US" altLang="zh-CN" dirty="0" smtClean="0"/>
              <a:t>public:</a:t>
            </a:r>
            <a:br>
              <a:rPr lang="en-US" altLang="zh-CN" dirty="0" smtClean="0"/>
            </a:br>
            <a:r>
              <a:rPr lang="en-US" altLang="zh-CN" dirty="0" smtClean="0"/>
              <a:t>	Line(</a:t>
            </a:r>
            <a:r>
              <a:rPr lang="en-US" altLang="zh-CN" dirty="0" err="1" smtClean="0"/>
              <a:t>const</a:t>
            </a:r>
            <a:r>
              <a:rPr lang="en-US" altLang="zh-CN" dirty="0" smtClean="0"/>
              <a:t> </a:t>
            </a:r>
            <a:r>
              <a:rPr lang="en-US" altLang="zh-CN" dirty="0"/>
              <a:t>Ray &amp;r</a:t>
            </a:r>
            <a:r>
              <a:rPr lang="en-US" altLang="zh-CN" dirty="0" smtClean="0"/>
              <a:t>);</a:t>
            </a:r>
            <a:br>
              <a:rPr lang="en-US" altLang="zh-CN" dirty="0" smtClean="0"/>
            </a:br>
            <a:r>
              <a:rPr lang="en-US" altLang="zh-CN" dirty="0" smtClean="0"/>
              <a:t>	……</a:t>
            </a:r>
            <a:br>
              <a:rPr lang="en-US" altLang="zh-CN" dirty="0" smtClean="0"/>
            </a:br>
            <a:r>
              <a:rPr lang="en-US" altLang="zh-CN" dirty="0" smtClean="0"/>
              <a:t>};</a:t>
            </a:r>
          </a:p>
          <a:p>
            <a:r>
              <a:rPr lang="zh-CN" altLang="en-US" dirty="0"/>
              <a:t>只带有一个参数的构造函数表明了一种可能的隐式类型</a:t>
            </a:r>
            <a:r>
              <a:rPr lang="zh-CN" altLang="en-US" dirty="0" smtClean="0"/>
              <a:t>转换</a:t>
            </a:r>
            <a:r>
              <a:rPr lang="zh-CN" altLang="en-US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75073177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析构函数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CN" altLang="en-US" dirty="0"/>
              <a:t>没有返回值，名字是～</a:t>
            </a:r>
            <a:r>
              <a:rPr lang="en-US" altLang="zh-CN" dirty="0"/>
              <a:t>&lt;class name&gt;</a:t>
            </a:r>
            <a:r>
              <a:rPr lang="zh-CN" altLang="en-US" dirty="0"/>
              <a:t>，没有参数的函数是析构函数。构造函数可以有多个，析构函数只能有一个。</a:t>
            </a:r>
          </a:p>
          <a:p>
            <a:r>
              <a:rPr lang="zh-CN" altLang="en-US" dirty="0"/>
              <a:t>它的作用是销毁一个对象。</a:t>
            </a:r>
          </a:p>
          <a:p>
            <a:r>
              <a:rPr lang="zh-CN" altLang="en-US" dirty="0"/>
              <a:t>如果没有声明析构函数，编译器将合成默认析构</a:t>
            </a:r>
            <a:r>
              <a:rPr lang="zh-CN" altLang="en-US" dirty="0" smtClean="0"/>
              <a:t>函数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对于</a:t>
            </a:r>
            <a:r>
              <a:rPr lang="zh-CN" altLang="en-US" dirty="0"/>
              <a:t>内置类型，释放其空间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对于</a:t>
            </a:r>
            <a:r>
              <a:rPr lang="zh-CN" altLang="en-US" dirty="0"/>
              <a:t>类类型，调用其析构函数。</a:t>
            </a:r>
          </a:p>
          <a:p>
            <a:r>
              <a:rPr lang="zh-CN" altLang="en-US" dirty="0"/>
              <a:t>实际上，上面两步是编译器附加在任何析构函数最后的两步。因为没有办法显式“释放空间”和调用析构函数。</a:t>
            </a:r>
          </a:p>
        </p:txBody>
      </p:sp>
    </p:spTree>
    <p:extLst>
      <p:ext uri="{BB962C8B-B14F-4D97-AF65-F5344CB8AC3E}">
        <p14:creationId xmlns:p14="http://schemas.microsoft.com/office/powerpoint/2010/main" val="50077051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new</a:t>
            </a:r>
            <a:r>
              <a:rPr lang="zh-CN" altLang="en-US" dirty="0" smtClean="0"/>
              <a:t>和</a:t>
            </a:r>
            <a:r>
              <a:rPr lang="en-US" altLang="zh-CN" dirty="0" smtClean="0"/>
              <a:t>delete</a:t>
            </a:r>
            <a:r>
              <a:rPr lang="zh-CN" altLang="en-US" dirty="0" smtClean="0"/>
              <a:t>运算符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 smtClean="0"/>
              <a:t>mallac</a:t>
            </a:r>
            <a:r>
              <a:rPr lang="en-US" altLang="zh-CN" dirty="0" smtClean="0"/>
              <a:t>/free</a:t>
            </a:r>
            <a:r>
              <a:rPr lang="zh-CN" altLang="en-US" dirty="0" smtClean="0"/>
              <a:t>和</a:t>
            </a:r>
            <a:r>
              <a:rPr lang="en-US" altLang="zh-CN" dirty="0" smtClean="0"/>
              <a:t>new/delete</a:t>
            </a:r>
            <a:r>
              <a:rPr lang="zh-CN" altLang="en-US" dirty="0" smtClean="0"/>
              <a:t>的区别在于</a:t>
            </a:r>
            <a:endParaRPr lang="en-US" altLang="zh-CN" dirty="0" smtClean="0"/>
          </a:p>
          <a:p>
            <a:r>
              <a:rPr lang="zh-CN" altLang="en-US" dirty="0" smtClean="0"/>
              <a:t>前者只涉及内存分配</a:t>
            </a:r>
            <a:endParaRPr lang="en-US" altLang="zh-CN" dirty="0" smtClean="0"/>
          </a:p>
          <a:p>
            <a:r>
              <a:rPr lang="zh-CN" altLang="en-US" dirty="0" smtClean="0"/>
              <a:t>后者不仅分配</a:t>
            </a:r>
            <a:r>
              <a:rPr lang="en-US" altLang="zh-CN" dirty="0" smtClean="0"/>
              <a:t>/</a:t>
            </a:r>
            <a:r>
              <a:rPr lang="zh-CN" altLang="en-US" dirty="0" smtClean="0"/>
              <a:t>释放空间，还要创建</a:t>
            </a:r>
            <a:r>
              <a:rPr lang="en-US" altLang="zh-CN" dirty="0" smtClean="0"/>
              <a:t>/</a:t>
            </a:r>
            <a:r>
              <a:rPr lang="zh-CN" altLang="en-US" dirty="0" smtClean="0"/>
              <a:t>销毁对象。</a:t>
            </a:r>
            <a:endParaRPr lang="en-US" altLang="zh-CN" dirty="0" smtClean="0"/>
          </a:p>
          <a:p>
            <a:r>
              <a:rPr lang="en-US" altLang="zh-CN" dirty="0" smtClean="0"/>
              <a:t>new</a:t>
            </a:r>
            <a:r>
              <a:rPr lang="zh-CN" altLang="en-US" dirty="0" smtClean="0"/>
              <a:t>运算符首先分配对象占据的空间，然后在其上调用构造函数；</a:t>
            </a:r>
            <a:r>
              <a:rPr lang="en-US" altLang="zh-CN" dirty="0" smtClean="0"/>
              <a:t>delete</a:t>
            </a:r>
            <a:r>
              <a:rPr lang="zh-CN" altLang="en-US" dirty="0" smtClean="0"/>
              <a:t>首先完成对象本身的销毁步骤，然后释放空间。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03084228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静态成员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dirty="0"/>
              <a:t>static</a:t>
            </a:r>
            <a:r>
              <a:rPr lang="zh-CN" altLang="en-US" dirty="0"/>
              <a:t>关键字也可以修饰类的</a:t>
            </a:r>
            <a:r>
              <a:rPr lang="zh-CN" altLang="en-US" dirty="0" smtClean="0"/>
              <a:t>成员</a:t>
            </a:r>
            <a:endParaRPr lang="en-US" altLang="zh-CN" dirty="0" smtClean="0"/>
          </a:p>
          <a:p>
            <a:r>
              <a:rPr lang="en-US" altLang="zh-CN" dirty="0"/>
              <a:t>class Dasher</a:t>
            </a:r>
            <a:r>
              <a:rPr lang="en-US" altLang="zh-CN" dirty="0" smtClean="0"/>
              <a:t>{</a:t>
            </a:r>
            <a:br>
              <a:rPr lang="en-US" altLang="zh-CN" dirty="0" smtClean="0"/>
            </a:br>
            <a:r>
              <a:rPr lang="en-US" altLang="zh-CN" dirty="0" smtClean="0"/>
              <a:t>public:</a:t>
            </a:r>
            <a:br>
              <a:rPr lang="en-US" altLang="zh-CN" dirty="0" smtClean="0"/>
            </a:br>
            <a:r>
              <a:rPr lang="en-US" altLang="zh-CN" dirty="0" smtClean="0"/>
              <a:t>    </a:t>
            </a:r>
            <a:r>
              <a:rPr lang="en-US" altLang="zh-CN" dirty="0"/>
              <a:t>static Dasher &amp; instance</a:t>
            </a:r>
            <a:r>
              <a:rPr lang="en-US" altLang="zh-CN" dirty="0" smtClean="0"/>
              <a:t>();</a:t>
            </a:r>
            <a:br>
              <a:rPr lang="en-US" altLang="zh-CN" dirty="0" smtClean="0"/>
            </a:br>
            <a:r>
              <a:rPr lang="en-US" altLang="zh-CN" dirty="0" smtClean="0"/>
              <a:t>    </a:t>
            </a:r>
            <a:r>
              <a:rPr lang="en-US" altLang="zh-CN" dirty="0"/>
              <a:t>static Array&lt;double, 8&gt; DASH_DIR</a:t>
            </a:r>
            <a:r>
              <a:rPr lang="en-US" altLang="zh-CN" dirty="0" smtClean="0"/>
              <a:t>;</a:t>
            </a:r>
            <a:br>
              <a:rPr lang="en-US" altLang="zh-CN" dirty="0" smtClean="0"/>
            </a:br>
            <a:r>
              <a:rPr lang="en-US" altLang="zh-CN" dirty="0" smtClean="0"/>
              <a:t>    </a:t>
            </a:r>
            <a:r>
              <a:rPr lang="en-US" altLang="zh-CN" dirty="0"/>
              <a:t>static Array&lt;</a:t>
            </a:r>
            <a:r>
              <a:rPr lang="en-US" altLang="zh-CN" dirty="0" err="1"/>
              <a:t>int</a:t>
            </a:r>
            <a:r>
              <a:rPr lang="en-US" altLang="zh-CN" dirty="0"/>
              <a:t>, 8&gt; ANTI_DIR_IDX</a:t>
            </a:r>
            <a:r>
              <a:rPr lang="en-US" altLang="zh-CN" dirty="0" smtClean="0"/>
              <a:t>;</a:t>
            </a:r>
            <a:br>
              <a:rPr lang="en-US" altLang="zh-CN" dirty="0" smtClean="0"/>
            </a:br>
            <a:r>
              <a:rPr lang="en-US" altLang="zh-CN" dirty="0" smtClean="0"/>
              <a:t>    </a:t>
            </a:r>
            <a:r>
              <a:rPr lang="en-US" altLang="zh-CN" dirty="0"/>
              <a:t>static Array&lt;double, 8&gt; DIR_RATE</a:t>
            </a:r>
            <a:r>
              <a:rPr lang="en-US" altLang="zh-CN" dirty="0" smtClean="0"/>
              <a:t>;</a:t>
            </a:r>
            <a:br>
              <a:rPr lang="en-US" altLang="zh-CN" dirty="0" smtClean="0"/>
            </a:br>
            <a:r>
              <a:rPr lang="en-US" altLang="zh-CN" dirty="0" smtClean="0"/>
              <a:t>    </a:t>
            </a:r>
            <a:r>
              <a:rPr lang="en-US" altLang="zh-CN" dirty="0"/>
              <a:t>static </a:t>
            </a:r>
            <a:r>
              <a:rPr lang="en-US" altLang="zh-CN" dirty="0" err="1"/>
              <a:t>int</a:t>
            </a:r>
            <a:r>
              <a:rPr lang="en-US" altLang="zh-CN" dirty="0"/>
              <a:t> </a:t>
            </a:r>
            <a:r>
              <a:rPr lang="en-US" altLang="zh-CN" dirty="0" err="1"/>
              <a:t>GetDashDirIdx</a:t>
            </a:r>
            <a:r>
              <a:rPr lang="en-US" altLang="zh-CN" dirty="0"/>
              <a:t>(</a:t>
            </a:r>
            <a:r>
              <a:rPr lang="en-US" altLang="zh-CN" dirty="0" err="1"/>
              <a:t>const</a:t>
            </a:r>
            <a:r>
              <a:rPr lang="en-US" altLang="zh-CN" dirty="0"/>
              <a:t> </a:t>
            </a:r>
            <a:r>
              <a:rPr lang="en-US" altLang="zh-CN" dirty="0" err="1"/>
              <a:t>AngleDeg</a:t>
            </a:r>
            <a:r>
              <a:rPr lang="en-US" altLang="zh-CN" dirty="0"/>
              <a:t> &amp; </a:t>
            </a:r>
            <a:r>
              <a:rPr lang="en-US" altLang="zh-CN" dirty="0" err="1"/>
              <a:t>dir</a:t>
            </a:r>
            <a:r>
              <a:rPr lang="en-US" altLang="zh-CN" dirty="0" smtClean="0"/>
              <a:t>);</a:t>
            </a:r>
            <a:br>
              <a:rPr lang="en-US" altLang="zh-CN" dirty="0" smtClean="0"/>
            </a:br>
            <a:r>
              <a:rPr lang="en-US" altLang="zh-CN" dirty="0" smtClean="0"/>
              <a:t>}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7421362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静态成员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被修饰的成员叫做类的静态成员，是这个类的属性，不是某个对象的属性。</a:t>
            </a:r>
          </a:p>
          <a:p>
            <a:r>
              <a:rPr lang="zh-CN" altLang="en-US" dirty="0"/>
              <a:t>访问用</a:t>
            </a:r>
            <a:r>
              <a:rPr lang="en-US" altLang="zh-CN" dirty="0" smtClean="0"/>
              <a:t>::</a:t>
            </a:r>
          </a:p>
          <a:p>
            <a:pPr lvl="1"/>
            <a:r>
              <a:rPr lang="en-US" altLang="zh-CN" dirty="0" smtClean="0"/>
              <a:t>Dasher::instance()</a:t>
            </a:r>
          </a:p>
          <a:p>
            <a:pPr lvl="1"/>
            <a:r>
              <a:rPr lang="en-US" altLang="zh-CN" dirty="0" smtClean="0"/>
              <a:t>Dasher::</a:t>
            </a:r>
            <a:r>
              <a:rPr lang="en-US" altLang="zh-CN" dirty="0" err="1" smtClean="0"/>
              <a:t>GetDashDirIdx</a:t>
            </a:r>
            <a:r>
              <a:rPr lang="en-US" altLang="zh-CN" dirty="0" smtClean="0"/>
              <a:t>()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9684887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运算符重载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CN" dirty="0"/>
              <a:t>C++</a:t>
            </a:r>
            <a:r>
              <a:rPr lang="zh-CN" altLang="en-US" dirty="0"/>
              <a:t>不仅提供了对函数的重载，也提供了对运算符的重载。运算符可以视为特殊的函数</a:t>
            </a:r>
            <a:r>
              <a:rPr lang="zh-CN" altLang="en-US" dirty="0" smtClean="0"/>
              <a:t>。</a:t>
            </a:r>
            <a:endParaRPr lang="zh-CN" altLang="en-US" dirty="0"/>
          </a:p>
          <a:p>
            <a:r>
              <a:rPr lang="zh-CN" altLang="en-US" dirty="0" smtClean="0"/>
              <a:t>双目运算符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Time </a:t>
            </a:r>
            <a:r>
              <a:rPr lang="en-US" altLang="zh-CN" dirty="0"/>
              <a:t>Time::operator-(</a:t>
            </a:r>
            <a:r>
              <a:rPr lang="en-US" altLang="zh-CN" dirty="0" err="1"/>
              <a:t>const</a:t>
            </a:r>
            <a:r>
              <a:rPr lang="en-US" altLang="zh-CN" dirty="0"/>
              <a:t> </a:t>
            </a:r>
            <a:r>
              <a:rPr lang="en-US" altLang="zh-CN" dirty="0" err="1"/>
              <a:t>int</a:t>
            </a:r>
            <a:r>
              <a:rPr lang="en-US" altLang="zh-CN" dirty="0"/>
              <a:t> </a:t>
            </a:r>
            <a:r>
              <a:rPr lang="en-US" altLang="zh-CN" dirty="0" smtClean="0"/>
              <a:t>a);</a:t>
            </a:r>
          </a:p>
          <a:p>
            <a:pPr lvl="1"/>
            <a:r>
              <a:rPr lang="en-US" altLang="zh-CN" dirty="0" err="1"/>
              <a:t>int</a:t>
            </a:r>
            <a:r>
              <a:rPr lang="en-US" altLang="zh-CN" dirty="0"/>
              <a:t> Time::operator-(</a:t>
            </a:r>
            <a:r>
              <a:rPr lang="en-US" altLang="zh-CN" dirty="0" err="1"/>
              <a:t>const</a:t>
            </a:r>
            <a:r>
              <a:rPr lang="en-US" altLang="zh-CN" dirty="0"/>
              <a:t> Time &amp;a</a:t>
            </a:r>
            <a:r>
              <a:rPr lang="en-US" altLang="zh-CN" dirty="0" smtClean="0"/>
              <a:t>);</a:t>
            </a:r>
          </a:p>
          <a:p>
            <a:r>
              <a:rPr lang="zh-CN" altLang="en-US" dirty="0" smtClean="0"/>
              <a:t>单目运算符</a:t>
            </a:r>
            <a:endParaRPr lang="en-US" altLang="zh-CN" dirty="0" smtClean="0"/>
          </a:p>
          <a:p>
            <a:pPr lvl="1"/>
            <a:r>
              <a:rPr lang="en-US" altLang="zh-CN" dirty="0"/>
              <a:t>_</a:t>
            </a:r>
            <a:r>
              <a:rPr lang="en-US" altLang="zh-CN" dirty="0" err="1"/>
              <a:t>Tp</a:t>
            </a:r>
            <a:r>
              <a:rPr lang="en-US" altLang="zh-CN" dirty="0"/>
              <a:t> &amp; </a:t>
            </a:r>
            <a:r>
              <a:rPr lang="en-US" altLang="zh-CN" dirty="0" err="1" smtClean="0"/>
              <a:t>ObjectArray</a:t>
            </a:r>
            <a:r>
              <a:rPr lang="en-US" altLang="zh-CN" dirty="0" smtClean="0"/>
              <a:t>::operator</a:t>
            </a:r>
            <a:r>
              <a:rPr lang="en-US" altLang="zh-CN" dirty="0"/>
              <a:t>[](</a:t>
            </a:r>
            <a:r>
              <a:rPr lang="en-US" altLang="zh-CN" dirty="0" err="1"/>
              <a:t>const</a:t>
            </a:r>
            <a:r>
              <a:rPr lang="en-US" altLang="zh-CN" dirty="0"/>
              <a:t> </a:t>
            </a:r>
            <a:r>
              <a:rPr lang="en-US" altLang="zh-CN" dirty="0" err="1"/>
              <a:t>ObjectIndex</a:t>
            </a:r>
            <a:r>
              <a:rPr lang="en-US" altLang="zh-CN" dirty="0"/>
              <a:t> &amp; 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)</a:t>
            </a:r>
          </a:p>
          <a:p>
            <a:r>
              <a:rPr lang="zh-CN" altLang="en-US" dirty="0" smtClean="0"/>
              <a:t>特别</a:t>
            </a:r>
            <a:r>
              <a:rPr lang="zh-CN" altLang="en-US" dirty="0"/>
              <a:t>的运算符重载：</a:t>
            </a:r>
            <a:r>
              <a:rPr lang="en-US" altLang="zh-CN" dirty="0"/>
              <a:t>++</a:t>
            </a:r>
            <a:r>
              <a:rPr lang="zh-CN" altLang="en-US" dirty="0"/>
              <a:t>、</a:t>
            </a:r>
            <a:r>
              <a:rPr lang="en-US" altLang="zh-CN" dirty="0"/>
              <a:t>--</a:t>
            </a:r>
            <a:r>
              <a:rPr lang="zh-CN" altLang="en-US" dirty="0"/>
              <a:t>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0705339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运算符重载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CN" altLang="en-US" dirty="0"/>
              <a:t>还有一类特殊的运算符也可以被重载：</a:t>
            </a:r>
          </a:p>
          <a:p>
            <a:r>
              <a:rPr lang="en-US" altLang="zh-CN" dirty="0" err="1"/>
              <a:t>opetator</a:t>
            </a:r>
            <a:r>
              <a:rPr lang="en-US" altLang="zh-CN" dirty="0"/>
              <a:t> T()</a:t>
            </a:r>
            <a:br>
              <a:rPr lang="en-US" altLang="zh-CN" dirty="0"/>
            </a:br>
            <a:r>
              <a:rPr lang="en-US" altLang="zh-CN" dirty="0"/>
              <a:t>operator </a:t>
            </a:r>
            <a:r>
              <a:rPr lang="en-US" altLang="zh-CN" dirty="0" err="1"/>
              <a:t>int</a:t>
            </a:r>
            <a:r>
              <a:rPr lang="en-US" altLang="zh-CN" dirty="0"/>
              <a:t>();</a:t>
            </a:r>
            <a:br>
              <a:rPr lang="en-US" altLang="zh-CN" dirty="0"/>
            </a:br>
            <a:r>
              <a:rPr lang="en-US" altLang="zh-CN" dirty="0"/>
              <a:t>operator xxx();</a:t>
            </a:r>
          </a:p>
          <a:p>
            <a:r>
              <a:rPr lang="zh-CN" altLang="en-US" dirty="0"/>
              <a:t>这样的运算符必须是某个类的成员函数，它为这个类提供向特定类型的隐式类型转换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/>
              <a:t>更多的很多情况下，运算符重载是一个复杂的工程。在你真正掌握重载之前，请慎用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6743519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继承与派生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dirty="0"/>
              <a:t>class </a:t>
            </a:r>
            <a:r>
              <a:rPr lang="en-US" altLang="zh-CN" dirty="0" err="1"/>
              <a:t>MobileState</a:t>
            </a:r>
            <a:r>
              <a:rPr lang="en-US" altLang="zh-CN" dirty="0"/>
              <a:t>: public </a:t>
            </a:r>
            <a:r>
              <a:rPr lang="en-US" altLang="zh-CN" dirty="0" err="1" smtClean="0"/>
              <a:t>BaseState</a:t>
            </a:r>
            <a:r>
              <a:rPr lang="en-US" altLang="zh-CN" dirty="0"/>
              <a:t> {</a:t>
            </a:r>
            <a:br>
              <a:rPr lang="en-US" altLang="zh-CN" dirty="0"/>
            </a:br>
            <a:r>
              <a:rPr lang="en-US" altLang="zh-CN" dirty="0"/>
              <a:t>	void </a:t>
            </a:r>
            <a:r>
              <a:rPr lang="en-US" altLang="zh-CN" dirty="0" err="1"/>
              <a:t>UpdateVel</a:t>
            </a:r>
            <a:r>
              <a:rPr lang="en-US" altLang="zh-CN" dirty="0"/>
              <a:t>(</a:t>
            </a:r>
            <a:r>
              <a:rPr lang="en-US" altLang="zh-CN" dirty="0" err="1"/>
              <a:t>const</a:t>
            </a:r>
            <a:r>
              <a:rPr lang="en-US" altLang="zh-CN" dirty="0"/>
              <a:t> Vector &amp; </a:t>
            </a:r>
            <a:r>
              <a:rPr lang="en-US" altLang="zh-CN" dirty="0" err="1"/>
              <a:t>vel</a:t>
            </a:r>
            <a:r>
              <a:rPr lang="en-US" altLang="zh-CN" dirty="0"/>
              <a:t> , </a:t>
            </a:r>
            <a:r>
              <a:rPr lang="en-US" altLang="zh-CN" dirty="0" err="1"/>
              <a:t>int</a:t>
            </a:r>
            <a:r>
              <a:rPr lang="en-US" altLang="zh-CN" dirty="0"/>
              <a:t> delay = 0, double </a:t>
            </a:r>
            <a:r>
              <a:rPr lang="en-US" altLang="zh-CN" dirty="0" err="1"/>
              <a:t>conf</a:t>
            </a:r>
            <a:r>
              <a:rPr lang="en-US" altLang="zh-CN" dirty="0"/>
              <a:t> = 1);</a:t>
            </a:r>
            <a:br>
              <a:rPr lang="en-US" altLang="zh-CN" dirty="0"/>
            </a:br>
            <a:r>
              <a:rPr lang="en-US" altLang="zh-CN" dirty="0"/>
              <a:t>	</a:t>
            </a:r>
            <a:r>
              <a:rPr lang="en-US" altLang="zh-CN" dirty="0" err="1"/>
              <a:t>const</a:t>
            </a:r>
            <a:r>
              <a:rPr lang="en-US" altLang="zh-CN" dirty="0"/>
              <a:t> Vector &amp; </a:t>
            </a:r>
            <a:r>
              <a:rPr lang="en-US" altLang="zh-CN" dirty="0" err="1"/>
              <a:t>GetVel</a:t>
            </a:r>
            <a:r>
              <a:rPr lang="en-US" altLang="zh-CN" dirty="0"/>
              <a:t>() </a:t>
            </a:r>
            <a:r>
              <a:rPr lang="en-US" altLang="zh-CN" dirty="0" err="1"/>
              <a:t>const</a:t>
            </a:r>
            <a:r>
              <a:rPr lang="en-US" altLang="zh-CN" dirty="0"/>
              <a:t> { return </a:t>
            </a:r>
            <a:r>
              <a:rPr lang="en-US" altLang="zh-CN" dirty="0" err="1"/>
              <a:t>mVel.mValue</a:t>
            </a:r>
            <a:r>
              <a:rPr lang="en-US" altLang="zh-CN" dirty="0"/>
              <a:t>; }</a:t>
            </a:r>
            <a:br>
              <a:rPr lang="en-US" altLang="zh-CN" dirty="0"/>
            </a:br>
            <a:r>
              <a:rPr lang="en-US" altLang="zh-CN" dirty="0"/>
              <a:t>	</a:t>
            </a:r>
            <a:r>
              <a:rPr lang="en-US" altLang="zh-CN" dirty="0" err="1"/>
              <a:t>int</a:t>
            </a:r>
            <a:r>
              <a:rPr lang="en-US" altLang="zh-CN" dirty="0"/>
              <a:t> </a:t>
            </a:r>
            <a:r>
              <a:rPr lang="en-US" altLang="zh-CN" dirty="0" err="1"/>
              <a:t>GetVelDelay</a:t>
            </a:r>
            <a:r>
              <a:rPr lang="en-US" altLang="zh-CN" dirty="0"/>
              <a:t>() </a:t>
            </a:r>
            <a:r>
              <a:rPr lang="en-US" altLang="zh-CN" dirty="0" err="1"/>
              <a:t>const</a:t>
            </a:r>
            <a:r>
              <a:rPr lang="en-US" altLang="zh-CN" dirty="0"/>
              <a:t> { return </a:t>
            </a:r>
            <a:r>
              <a:rPr lang="en-US" altLang="zh-CN" dirty="0" err="1"/>
              <a:t>mVel.mCycleDelay</a:t>
            </a:r>
            <a:r>
              <a:rPr lang="en-US" altLang="zh-CN" dirty="0"/>
              <a:t>; </a:t>
            </a:r>
            <a:r>
              <a:rPr lang="en-US" altLang="zh-CN" dirty="0" smtClean="0"/>
              <a:t>}</a:t>
            </a:r>
            <a:br>
              <a:rPr lang="en-US" altLang="zh-CN" dirty="0" smtClean="0"/>
            </a:br>
            <a:r>
              <a:rPr lang="en-US" altLang="zh-CN" dirty="0" smtClean="0"/>
              <a:t>	……</a:t>
            </a:r>
            <a:br>
              <a:rPr lang="en-US" altLang="zh-CN" dirty="0" smtClean="0"/>
            </a:br>
            <a:r>
              <a:rPr lang="en-US" altLang="zh-CN" dirty="0" smtClean="0"/>
              <a:t>};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6630610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 dirty="0" smtClean="0"/>
              <a:t>整型</a:t>
            </a:r>
            <a:endParaRPr lang="zh-CN" altLang="en-US" dirty="0"/>
          </a:p>
        </p:txBody>
      </p:sp>
      <p:graphicFrame>
        <p:nvGraphicFramePr>
          <p:cNvPr id="6" name="内容占位符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5232893"/>
              </p:ext>
            </p:extLst>
          </p:nvPr>
        </p:nvGraphicFramePr>
        <p:xfrm>
          <a:off x="755576" y="1582284"/>
          <a:ext cx="8130480" cy="4006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0160"/>
                <a:gridCol w="2710160"/>
                <a:gridCol w="2710160"/>
              </a:tblGrid>
              <a:tr h="980052">
                <a:tc>
                  <a:txBody>
                    <a:bodyPr/>
                    <a:lstStyle/>
                    <a:p>
                      <a:r>
                        <a:rPr lang="zh-CN" altLang="en-US" sz="3200" dirty="0" smtClean="0"/>
                        <a:t>类型</a:t>
                      </a:r>
                      <a:r>
                        <a:rPr lang="en-US" altLang="zh-CN" sz="3200" dirty="0" smtClean="0"/>
                        <a:t>(C++)</a:t>
                      </a:r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/>
                        <a:t>下限</a:t>
                      </a:r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/>
                        <a:t>上限</a:t>
                      </a:r>
                      <a:endParaRPr lang="zh-CN" altLang="en-US" sz="3200" dirty="0"/>
                    </a:p>
                  </a:txBody>
                  <a:tcPr/>
                </a:tc>
              </a:tr>
              <a:tr h="980052">
                <a:tc>
                  <a:txBody>
                    <a:bodyPr/>
                    <a:lstStyle/>
                    <a:p>
                      <a:r>
                        <a:rPr lang="en-US" altLang="zh-CN" sz="3200" dirty="0" smtClean="0"/>
                        <a:t>short (</a:t>
                      </a:r>
                      <a:r>
                        <a:rPr lang="en-US" altLang="zh-CN" sz="3200" dirty="0" err="1" smtClean="0"/>
                        <a:t>int</a:t>
                      </a:r>
                      <a:r>
                        <a:rPr lang="en-US" altLang="zh-CN" sz="3200" dirty="0" smtClean="0"/>
                        <a:t>)</a:t>
                      </a:r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3200" dirty="0" smtClean="0"/>
                        <a:t>-32767</a:t>
                      </a:r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3200" dirty="0" smtClean="0"/>
                        <a:t>32767</a:t>
                      </a:r>
                      <a:endParaRPr lang="zh-CN" altLang="en-US" sz="3200" dirty="0"/>
                    </a:p>
                  </a:txBody>
                  <a:tcPr/>
                </a:tc>
              </a:tr>
              <a:tr h="980052">
                <a:tc>
                  <a:txBody>
                    <a:bodyPr/>
                    <a:lstStyle/>
                    <a:p>
                      <a:r>
                        <a:rPr lang="en-US" altLang="zh-CN" sz="3200" dirty="0" smtClean="0"/>
                        <a:t>(long) </a:t>
                      </a:r>
                      <a:r>
                        <a:rPr lang="en-US" altLang="zh-CN" sz="3200" dirty="0" err="1" smtClean="0"/>
                        <a:t>int</a:t>
                      </a:r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3200" dirty="0" smtClean="0"/>
                        <a:t>-2147483647</a:t>
                      </a:r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3200" dirty="0" smtClean="0"/>
                        <a:t>2147483647</a:t>
                      </a:r>
                      <a:endParaRPr lang="zh-CN" altLang="en-US" sz="3200" dirty="0"/>
                    </a:p>
                  </a:txBody>
                  <a:tcPr/>
                </a:tc>
              </a:tr>
              <a:tr h="980052">
                <a:tc>
                  <a:txBody>
                    <a:bodyPr/>
                    <a:lstStyle/>
                    <a:p>
                      <a:r>
                        <a:rPr lang="en-US" altLang="zh-CN" sz="3200" dirty="0" smtClean="0"/>
                        <a:t>long </a:t>
                      </a:r>
                      <a:r>
                        <a:rPr lang="en-US" altLang="zh-CN" sz="3200" dirty="0" err="1" smtClean="0"/>
                        <a:t>long</a:t>
                      </a:r>
                      <a:r>
                        <a:rPr lang="en-US" altLang="zh-CN" sz="3200" dirty="0" smtClean="0"/>
                        <a:t> (</a:t>
                      </a:r>
                      <a:r>
                        <a:rPr lang="en-US" altLang="zh-CN" sz="3200" dirty="0" err="1" smtClean="0"/>
                        <a:t>int</a:t>
                      </a:r>
                      <a:r>
                        <a:rPr lang="en-US" altLang="zh-CN" sz="3200" dirty="0" smtClean="0"/>
                        <a:t>)</a:t>
                      </a:r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3200" dirty="0" smtClean="0"/>
                        <a:t>-92233720368 54775807</a:t>
                      </a:r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200" dirty="0" smtClean="0"/>
                        <a:t>9223372036854775807</a:t>
                      </a:r>
                      <a:endParaRPr lang="zh-CN" altLang="en-US" sz="3200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内容占位符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3826031"/>
              </p:ext>
            </p:extLst>
          </p:nvPr>
        </p:nvGraphicFramePr>
        <p:xfrm>
          <a:off x="762000" y="1582284"/>
          <a:ext cx="8130480" cy="4006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0160"/>
                <a:gridCol w="2710160"/>
                <a:gridCol w="2710160"/>
              </a:tblGrid>
              <a:tr h="980052">
                <a:tc>
                  <a:txBody>
                    <a:bodyPr/>
                    <a:lstStyle/>
                    <a:p>
                      <a:r>
                        <a:rPr lang="zh-CN" altLang="en-US" sz="3200" dirty="0" smtClean="0"/>
                        <a:t>类型</a:t>
                      </a:r>
                      <a:r>
                        <a:rPr lang="en-US" altLang="zh-CN" sz="3200" dirty="0" smtClean="0"/>
                        <a:t>(C)</a:t>
                      </a:r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/>
                        <a:t>下限</a:t>
                      </a:r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/>
                        <a:t>上限</a:t>
                      </a:r>
                      <a:endParaRPr lang="zh-CN" altLang="en-US" sz="3200" dirty="0"/>
                    </a:p>
                  </a:txBody>
                  <a:tcPr/>
                </a:tc>
              </a:tr>
              <a:tr h="980052">
                <a:tc>
                  <a:txBody>
                    <a:bodyPr/>
                    <a:lstStyle/>
                    <a:p>
                      <a:r>
                        <a:rPr lang="en-US" altLang="zh-CN" sz="3200" dirty="0" smtClean="0"/>
                        <a:t>(short) </a:t>
                      </a:r>
                      <a:r>
                        <a:rPr lang="en-US" altLang="zh-CN" sz="3200" dirty="0" err="1" smtClean="0"/>
                        <a:t>int</a:t>
                      </a:r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3200" dirty="0" smtClean="0"/>
                        <a:t>-32767</a:t>
                      </a:r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3200" dirty="0" smtClean="0"/>
                        <a:t>32767</a:t>
                      </a:r>
                      <a:endParaRPr lang="zh-CN" altLang="en-US" sz="3200" dirty="0"/>
                    </a:p>
                  </a:txBody>
                  <a:tcPr/>
                </a:tc>
              </a:tr>
              <a:tr h="980052">
                <a:tc>
                  <a:txBody>
                    <a:bodyPr/>
                    <a:lstStyle/>
                    <a:p>
                      <a:r>
                        <a:rPr lang="en-US" altLang="zh-CN" sz="3200" dirty="0" smtClean="0"/>
                        <a:t>long (</a:t>
                      </a:r>
                      <a:r>
                        <a:rPr lang="en-US" altLang="zh-CN" sz="3200" dirty="0" err="1" smtClean="0"/>
                        <a:t>int</a:t>
                      </a:r>
                      <a:r>
                        <a:rPr lang="en-US" altLang="zh-CN" sz="3200" dirty="0" smtClean="0"/>
                        <a:t>)</a:t>
                      </a:r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3200" dirty="0" smtClean="0"/>
                        <a:t>-2147483647</a:t>
                      </a:r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3200" dirty="0" smtClean="0"/>
                        <a:t>2147483647</a:t>
                      </a:r>
                      <a:endParaRPr lang="zh-CN" altLang="en-US" sz="3200" dirty="0"/>
                    </a:p>
                  </a:txBody>
                  <a:tcPr/>
                </a:tc>
              </a:tr>
              <a:tr h="980052">
                <a:tc>
                  <a:txBody>
                    <a:bodyPr/>
                    <a:lstStyle/>
                    <a:p>
                      <a:r>
                        <a:rPr lang="en-US" altLang="zh-CN" sz="3200" dirty="0" smtClean="0"/>
                        <a:t>long </a:t>
                      </a:r>
                      <a:r>
                        <a:rPr lang="en-US" altLang="zh-CN" sz="3200" dirty="0" err="1" smtClean="0"/>
                        <a:t>long</a:t>
                      </a:r>
                      <a:r>
                        <a:rPr lang="en-US" altLang="zh-CN" sz="3200" dirty="0" smtClean="0"/>
                        <a:t> (</a:t>
                      </a:r>
                      <a:r>
                        <a:rPr lang="en-US" altLang="zh-CN" sz="3200" dirty="0" err="1" smtClean="0"/>
                        <a:t>int</a:t>
                      </a:r>
                      <a:r>
                        <a:rPr lang="en-US" altLang="zh-CN" sz="3200" dirty="0" smtClean="0"/>
                        <a:t>)</a:t>
                      </a:r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3200" dirty="0" smtClean="0"/>
                        <a:t>-92233720368 54775807</a:t>
                      </a:r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200" dirty="0" smtClean="0"/>
                        <a:t>9223372036854775807</a:t>
                      </a:r>
                      <a:endParaRPr lang="zh-CN" altLang="en-US" sz="3200" dirty="0" smtClean="0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44013240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继承与派生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zh-CN" altLang="en-US" dirty="0" smtClean="0"/>
              <a:t>前面定义了</a:t>
            </a:r>
            <a:r>
              <a:rPr lang="en-US" altLang="zh-CN" dirty="0" err="1" smtClean="0"/>
              <a:t>BaseState</a:t>
            </a:r>
            <a:r>
              <a:rPr lang="zh-CN" altLang="en-US" dirty="0" smtClean="0"/>
              <a:t>类的一个派生类</a:t>
            </a:r>
            <a:r>
              <a:rPr lang="en-US" altLang="zh-CN" dirty="0" err="1" smtClean="0"/>
              <a:t>MobileState</a:t>
            </a:r>
            <a:r>
              <a:rPr lang="zh-CN" altLang="en-US" dirty="0" smtClean="0"/>
              <a:t>，</a:t>
            </a:r>
            <a:r>
              <a:rPr lang="en-US" altLang="zh-CN" dirty="0" err="1" smtClean="0"/>
              <a:t>BaseState</a:t>
            </a:r>
            <a:r>
              <a:rPr lang="zh-CN" altLang="en-US" dirty="0" smtClean="0"/>
              <a:t>是</a:t>
            </a:r>
            <a:r>
              <a:rPr lang="en-US" altLang="zh-CN" dirty="0" err="1" smtClean="0"/>
              <a:t>MobileState</a:t>
            </a:r>
            <a:r>
              <a:rPr lang="zh-CN" altLang="en-US" dirty="0" smtClean="0"/>
              <a:t>的基类。</a:t>
            </a:r>
            <a:endParaRPr lang="en-US" altLang="zh-CN" dirty="0" smtClean="0"/>
          </a:p>
          <a:p>
            <a:r>
              <a:rPr lang="zh-CN" altLang="en-US" dirty="0"/>
              <a:t>它将</a:t>
            </a:r>
            <a:r>
              <a:rPr lang="zh-CN" altLang="en-US" dirty="0" smtClean="0"/>
              <a:t>获得</a:t>
            </a:r>
            <a:r>
              <a:rPr lang="en-US" altLang="zh-CN" dirty="0" err="1"/>
              <a:t>BaseState</a:t>
            </a:r>
            <a:r>
              <a:rPr lang="zh-CN" altLang="en-US" dirty="0" smtClean="0"/>
              <a:t>类</a:t>
            </a:r>
            <a:r>
              <a:rPr lang="zh-CN" altLang="en-US" dirty="0"/>
              <a:t>的一切成员，还另外附加</a:t>
            </a:r>
            <a:r>
              <a:rPr lang="zh-CN" altLang="en-US" dirty="0" smtClean="0"/>
              <a:t>了很多</a:t>
            </a:r>
            <a:r>
              <a:rPr lang="en-US" altLang="zh-CN" dirty="0" err="1" smtClean="0"/>
              <a:t>Vel</a:t>
            </a:r>
            <a:r>
              <a:rPr lang="zh-CN" altLang="en-US" dirty="0" smtClean="0"/>
              <a:t>相关的成员</a:t>
            </a:r>
            <a:r>
              <a:rPr lang="zh-CN" altLang="en-US" dirty="0"/>
              <a:t>。</a:t>
            </a:r>
          </a:p>
          <a:p>
            <a:r>
              <a:rPr lang="zh-CN" altLang="en-US" dirty="0" smtClean="0"/>
              <a:t>“一切成员”</a:t>
            </a:r>
            <a:r>
              <a:rPr lang="zh-CN" altLang="en-US" dirty="0"/>
              <a:t>，不包括基类的构造函数、析构函数、</a:t>
            </a:r>
            <a:r>
              <a:rPr lang="en-US" altLang="zh-CN" dirty="0"/>
              <a:t>new</a:t>
            </a:r>
            <a:r>
              <a:rPr lang="zh-CN" altLang="en-US" dirty="0"/>
              <a:t>运算符和</a:t>
            </a:r>
            <a:r>
              <a:rPr lang="en-US" altLang="zh-CN" dirty="0"/>
              <a:t>=</a:t>
            </a:r>
            <a:r>
              <a:rPr lang="zh-CN" altLang="en-US" dirty="0"/>
              <a:t>运算符。但派生类中可以访问他们。</a:t>
            </a:r>
          </a:p>
          <a:p>
            <a:r>
              <a:rPr lang="zh-CN" altLang="en-US" dirty="0"/>
              <a:t>派生类对象可以隐式转换为基类类型；</a:t>
            </a:r>
            <a:br>
              <a:rPr lang="zh-CN" altLang="en-US" dirty="0"/>
            </a:br>
            <a:r>
              <a:rPr lang="zh-CN" altLang="en-US" dirty="0"/>
              <a:t>派生类类型的指针可以隐式转换为基类类型的</a:t>
            </a:r>
            <a:r>
              <a:rPr lang="zh-CN" altLang="en-US" dirty="0" smtClean="0"/>
              <a:t>指针</a:t>
            </a:r>
            <a:endParaRPr lang="en-US" altLang="zh-CN" dirty="0" smtClean="0"/>
          </a:p>
          <a:p>
            <a:r>
              <a:rPr lang="en-US" altLang="zh-CN" dirty="0" err="1" smtClean="0"/>
              <a:t>BaseState</a:t>
            </a:r>
            <a:r>
              <a:rPr lang="en-US" altLang="zh-CN" dirty="0" smtClean="0"/>
              <a:t> * object = new </a:t>
            </a:r>
            <a:r>
              <a:rPr lang="en-US" altLang="zh-CN" dirty="0" err="1" smtClean="0"/>
              <a:t>MobileState</a:t>
            </a:r>
            <a:r>
              <a:rPr lang="en-US" altLang="zh-CN" dirty="0"/>
              <a:t>;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8829764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虚函数与多态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在声明某个成员函数时加上</a:t>
            </a:r>
            <a:r>
              <a:rPr lang="en-US" altLang="zh-CN" dirty="0"/>
              <a:t>virtual</a:t>
            </a:r>
            <a:r>
              <a:rPr lang="zh-CN" altLang="en-US" dirty="0"/>
              <a:t>修饰符，表示允许派生类重载该函数；在声明析构函数时加上</a:t>
            </a:r>
            <a:r>
              <a:rPr lang="en-US" altLang="zh-CN" dirty="0"/>
              <a:t>virtual</a:t>
            </a:r>
            <a:r>
              <a:rPr lang="zh-CN" altLang="en-US" dirty="0"/>
              <a:t>修饰符，产生特殊效果。</a:t>
            </a:r>
          </a:p>
          <a:p>
            <a:r>
              <a:rPr lang="en-US" altLang="zh-CN" dirty="0" smtClean="0"/>
              <a:t>class Client {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dirty="0"/>
              <a:t>	virtual ~Client();</a:t>
            </a:r>
            <a:br>
              <a:rPr lang="en-US" altLang="zh-CN" dirty="0"/>
            </a:br>
            <a:r>
              <a:rPr lang="en-US" altLang="zh-CN" dirty="0"/>
              <a:t>	virtual void </a:t>
            </a:r>
            <a:r>
              <a:rPr lang="en-US" altLang="zh-CN" dirty="0" err="1" smtClean="0"/>
              <a:t>RunNormal</a:t>
            </a:r>
            <a:r>
              <a:rPr lang="en-US" altLang="zh-CN" dirty="0" smtClean="0"/>
              <a:t>();</a:t>
            </a:r>
            <a:br>
              <a:rPr lang="en-US" altLang="zh-CN" dirty="0" smtClean="0"/>
            </a:br>
            <a:r>
              <a:rPr lang="en-US" altLang="zh-CN" dirty="0" smtClean="0"/>
              <a:t>	……</a:t>
            </a:r>
            <a:br>
              <a:rPr lang="en-US" altLang="zh-CN" dirty="0" smtClean="0"/>
            </a:br>
            <a:r>
              <a:rPr lang="en-US" altLang="zh-CN" dirty="0" smtClean="0"/>
              <a:t>};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8427125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虚函数与多态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Client </a:t>
            </a:r>
            <a:r>
              <a:rPr lang="en-US" altLang="zh-CN" dirty="0" err="1" smtClean="0"/>
              <a:t>client</a:t>
            </a:r>
            <a:r>
              <a:rPr lang="en-US" altLang="zh-CN" dirty="0" smtClean="0"/>
              <a:t> </a:t>
            </a:r>
            <a:r>
              <a:rPr lang="en-US" altLang="zh-CN" dirty="0"/>
              <a:t>= new Player</a:t>
            </a:r>
            <a:r>
              <a:rPr lang="en-US" altLang="zh-CN" dirty="0" smtClean="0"/>
              <a:t>;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dirty="0"/>
              <a:t>client-&gt;</a:t>
            </a:r>
            <a:r>
              <a:rPr lang="en-US" altLang="zh-CN" dirty="0" err="1"/>
              <a:t>RunNormal</a:t>
            </a:r>
            <a:r>
              <a:rPr lang="en-US" altLang="zh-CN" dirty="0" smtClean="0"/>
              <a:t>();</a:t>
            </a:r>
          </a:p>
          <a:p>
            <a:r>
              <a:rPr lang="en-US" altLang="zh-CN" dirty="0" smtClean="0"/>
              <a:t>virtual void Run() = 0;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2832048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友元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class Agent</a:t>
            </a:r>
            <a:r>
              <a:rPr lang="en-US" altLang="zh-CN" dirty="0" smtClean="0"/>
              <a:t>{</a:t>
            </a:r>
            <a:br>
              <a:rPr lang="en-US" altLang="zh-CN" dirty="0" smtClean="0"/>
            </a:br>
            <a:r>
              <a:rPr lang="en-US" altLang="zh-CN" dirty="0"/>
              <a:t>	friend class Client</a:t>
            </a:r>
            <a:r>
              <a:rPr lang="en-US" altLang="zh-CN" dirty="0" smtClean="0"/>
              <a:t>;</a:t>
            </a:r>
            <a:br>
              <a:rPr lang="en-US" altLang="zh-CN" dirty="0" smtClean="0"/>
            </a:br>
            <a:r>
              <a:rPr lang="en-US" altLang="zh-CN" dirty="0" smtClean="0"/>
              <a:t>	……</a:t>
            </a:r>
            <a:br>
              <a:rPr lang="en-US" altLang="zh-CN" dirty="0" smtClean="0"/>
            </a:br>
            <a:r>
              <a:rPr lang="en-US" altLang="zh-CN" dirty="0" smtClean="0"/>
              <a:t>};</a:t>
            </a:r>
          </a:p>
          <a:p>
            <a:r>
              <a:rPr lang="zh-CN" altLang="en-US" dirty="0"/>
              <a:t>友元是一个声明。友元不是类的成员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9163415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5400" dirty="0" smtClean="0"/>
              <a:t>Q&amp;A</a:t>
            </a:r>
            <a:endParaRPr lang="zh-CN" sz="5400" dirty="0"/>
          </a:p>
        </p:txBody>
      </p:sp>
    </p:spTree>
    <p:extLst>
      <p:ext uri="{BB962C8B-B14F-4D97-AF65-F5344CB8AC3E}">
        <p14:creationId xmlns:p14="http://schemas.microsoft.com/office/powerpoint/2010/main" val="4164684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498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>
              <a:defRPr lang="zh-CN"/>
            </a:pPr>
            <a:r>
              <a:rPr lang="zh-CN" altLang="en-US" dirty="0" smtClean="0"/>
              <a:t>浮点型</a:t>
            </a:r>
            <a:endParaRPr lang="zh-CN" dirty="0"/>
          </a:p>
        </p:txBody>
      </p:sp>
      <p:sp>
        <p:nvSpPr>
          <p:cNvPr id="618499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/>
        <p:txBody>
          <a:bodyPr>
            <a:normAutofit lnSpcReduction="10000"/>
          </a:bodyPr>
          <a:lstStyle/>
          <a:p>
            <a:pPr>
              <a:defRPr lang="zh-CN"/>
            </a:pPr>
            <a:r>
              <a:rPr lang="zh-CN" altLang="en-US" dirty="0" smtClean="0"/>
              <a:t>浮点数也是离散的。</a:t>
            </a:r>
            <a:endParaRPr lang="en-US" altLang="zh-CN" dirty="0" smtClean="0"/>
          </a:p>
          <a:p>
            <a:pPr lvl="1">
              <a:defRPr lang="zh-CN"/>
            </a:pPr>
            <a:r>
              <a:rPr lang="zh-CN" altLang="en-US" dirty="0"/>
              <a:t>浮点数的内部表示也是二进制，比如</a:t>
            </a:r>
            <a:r>
              <a:rPr lang="en-US" altLang="zh-CN" dirty="0"/>
              <a:t>float</a:t>
            </a:r>
            <a:r>
              <a:rPr lang="zh-CN" altLang="en-US" dirty="0"/>
              <a:t>，一共</a:t>
            </a:r>
            <a:r>
              <a:rPr lang="en-US" altLang="zh-CN" dirty="0"/>
              <a:t>32</a:t>
            </a:r>
            <a:r>
              <a:rPr lang="zh-CN" altLang="en-US" dirty="0"/>
              <a:t>个二进制位，</a:t>
            </a:r>
            <a:r>
              <a:rPr lang="zh-CN" altLang="en-US" dirty="0" smtClean="0"/>
              <a:t>所以不可能</a:t>
            </a:r>
            <a:r>
              <a:rPr lang="zh-CN" altLang="en-US" dirty="0"/>
              <a:t>表示出超过</a:t>
            </a:r>
            <a:r>
              <a:rPr lang="en-US" altLang="zh-CN" dirty="0"/>
              <a:t>2^32</a:t>
            </a:r>
            <a:r>
              <a:rPr lang="zh-CN" altLang="en-US" dirty="0"/>
              <a:t>个数字。</a:t>
            </a:r>
            <a:endParaRPr lang="zh-CN" altLang="zh-CN" dirty="0"/>
          </a:p>
          <a:p>
            <a:pPr lvl="1">
              <a:defRPr lang="zh-CN"/>
            </a:pPr>
            <a:r>
              <a:rPr lang="en-US" altLang="zh-CN" dirty="0" smtClean="0"/>
              <a:t>IEEE 754</a:t>
            </a:r>
          </a:p>
          <a:p>
            <a:pPr>
              <a:defRPr lang="zh-CN"/>
            </a:pPr>
            <a:r>
              <a:rPr lang="zh-CN" altLang="en-US" dirty="0" smtClean="0"/>
              <a:t>浮点数的比较</a:t>
            </a:r>
            <a:endParaRPr lang="en-US" altLang="zh-CN" dirty="0" smtClean="0"/>
          </a:p>
          <a:p>
            <a:pPr lvl="1">
              <a:defRPr lang="zh-CN"/>
            </a:pPr>
            <a:r>
              <a:rPr lang="en-US" altLang="zh-CN" dirty="0" smtClean="0"/>
              <a:t>if (a == b)	</a:t>
            </a:r>
            <a:r>
              <a:rPr lang="en-US" altLang="zh-CN" dirty="0" smtClean="0">
                <a:solidFill>
                  <a:srgbClr val="FF0000"/>
                </a:solidFill>
              </a:rPr>
              <a:t>X</a:t>
            </a:r>
          </a:p>
          <a:p>
            <a:pPr lvl="1">
              <a:defRPr lang="zh-CN"/>
            </a:pPr>
            <a:r>
              <a:rPr lang="en-US" altLang="zh-CN" dirty="0" smtClean="0"/>
              <a:t>if (</a:t>
            </a:r>
            <a:r>
              <a:rPr lang="en-US" altLang="zh-CN" dirty="0" err="1" smtClean="0"/>
              <a:t>fabs</a:t>
            </a:r>
            <a:r>
              <a:rPr lang="en-US" altLang="zh-CN" dirty="0" smtClean="0"/>
              <a:t>(a-b) &lt; FLT_EPSILON</a:t>
            </a:r>
            <a:r>
              <a:rPr lang="en-US" altLang="zh-CN" dirty="0"/>
              <a:t>)</a:t>
            </a:r>
            <a:r>
              <a:rPr lang="en-US" altLang="zh-CN" dirty="0" smtClean="0"/>
              <a:t>	</a:t>
            </a:r>
            <a:r>
              <a:rPr lang="en-US" altLang="zh-CN" dirty="0" smtClean="0">
                <a:solidFill>
                  <a:srgbClr val="00B050"/>
                </a:solidFill>
              </a:rPr>
              <a:t>O</a:t>
            </a:r>
          </a:p>
          <a:p>
            <a:pPr lvl="1">
              <a:defRPr lang="zh-CN"/>
            </a:pPr>
            <a:r>
              <a:rPr lang="en-US" altLang="zh-CN" dirty="0" smtClean="0"/>
              <a:t>if (</a:t>
            </a:r>
            <a:r>
              <a:rPr lang="en-US" altLang="zh-CN" dirty="0" err="1" smtClean="0"/>
              <a:t>fabs</a:t>
            </a:r>
            <a:r>
              <a:rPr lang="en-US" altLang="zh-CN" dirty="0" smtClean="0"/>
              <a:t>(a-b) &lt; DBL_EPSILON)	</a:t>
            </a:r>
            <a:r>
              <a:rPr lang="en-US" altLang="zh-CN" dirty="0" smtClean="0">
                <a:solidFill>
                  <a:srgbClr val="00B050"/>
                </a:solidFill>
              </a:rPr>
              <a:t>O</a:t>
            </a:r>
            <a:endParaRPr lang="zh-CN" dirty="0">
              <a:solidFill>
                <a:srgbClr val="00B05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700287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498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>
              <a:defRPr lang="zh-CN"/>
            </a:pPr>
            <a:r>
              <a:rPr lang="zh-CN" altLang="en-US" dirty="0" smtClean="0"/>
              <a:t>其它类型</a:t>
            </a:r>
            <a:endParaRPr lang="zh-CN" dirty="0"/>
          </a:p>
        </p:txBody>
      </p:sp>
      <p:sp>
        <p:nvSpPr>
          <p:cNvPr id="618499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755576" y="1579909"/>
            <a:ext cx="8077200" cy="4297363"/>
          </a:xfrm>
        </p:spPr>
        <p:txBody>
          <a:bodyPr>
            <a:normAutofit lnSpcReduction="10000"/>
          </a:bodyPr>
          <a:lstStyle/>
          <a:p>
            <a:pPr>
              <a:defRPr lang="zh-CN"/>
            </a:pPr>
            <a:r>
              <a:rPr lang="en-US" altLang="zh-CN" dirty="0" smtClean="0"/>
              <a:t>_</a:t>
            </a:r>
            <a:r>
              <a:rPr lang="en-US" altLang="zh-CN" dirty="0" err="1" smtClean="0"/>
              <a:t>Bool</a:t>
            </a:r>
            <a:endParaRPr lang="en-US" altLang="zh-CN" dirty="0" smtClean="0"/>
          </a:p>
          <a:p>
            <a:pPr>
              <a:defRPr lang="zh-CN"/>
            </a:pPr>
            <a:r>
              <a:rPr lang="en-US" altLang="zh-CN" dirty="0" smtClean="0"/>
              <a:t>float _Complex / double _Complex</a:t>
            </a:r>
          </a:p>
          <a:p>
            <a:pPr>
              <a:defRPr lang="zh-CN"/>
            </a:pPr>
            <a:r>
              <a:rPr lang="zh-CN" altLang="en-US" dirty="0" smtClean="0"/>
              <a:t>衍生类型</a:t>
            </a:r>
            <a:endParaRPr lang="en-US" altLang="zh-CN" dirty="0" smtClean="0"/>
          </a:p>
          <a:p>
            <a:pPr lvl="1">
              <a:defRPr lang="zh-CN"/>
            </a:pPr>
            <a:r>
              <a:rPr lang="en-US" altLang="zh-CN" dirty="0" smtClean="0"/>
              <a:t>array</a:t>
            </a:r>
            <a:r>
              <a:rPr lang="zh-CN" altLang="en-US" dirty="0" smtClean="0"/>
              <a:t>、</a:t>
            </a:r>
            <a:r>
              <a:rPr lang="en-US" altLang="zh-CN" dirty="0" smtClean="0"/>
              <a:t>structure</a:t>
            </a:r>
            <a:r>
              <a:rPr lang="zh-CN" altLang="en-US" dirty="0" smtClean="0"/>
              <a:t>、</a:t>
            </a:r>
            <a:r>
              <a:rPr lang="en-US" altLang="zh-CN" dirty="0" smtClean="0"/>
              <a:t>union</a:t>
            </a:r>
            <a:r>
              <a:rPr lang="zh-CN" altLang="en-US" dirty="0" smtClean="0"/>
              <a:t>、</a:t>
            </a:r>
            <a:r>
              <a:rPr lang="en-US" altLang="zh-CN" dirty="0" smtClean="0"/>
              <a:t>function</a:t>
            </a:r>
            <a:r>
              <a:rPr lang="zh-CN" altLang="en-US" dirty="0" smtClean="0"/>
              <a:t>、</a:t>
            </a:r>
            <a:r>
              <a:rPr lang="en-US" altLang="zh-CN" dirty="0" smtClean="0"/>
              <a:t>pointer</a:t>
            </a:r>
          </a:p>
          <a:p>
            <a:pPr>
              <a:defRPr lang="zh-CN"/>
            </a:pPr>
            <a:r>
              <a:rPr lang="zh-CN" altLang="en-US" dirty="0" smtClean="0"/>
              <a:t>类型限定符</a:t>
            </a:r>
            <a:endParaRPr lang="en-US" altLang="zh-CN" dirty="0" smtClean="0"/>
          </a:p>
          <a:p>
            <a:pPr lvl="1">
              <a:defRPr lang="zh-CN"/>
            </a:pPr>
            <a:r>
              <a:rPr lang="en-US" altLang="zh-CN" dirty="0" err="1" smtClean="0"/>
              <a:t>const</a:t>
            </a:r>
            <a:r>
              <a:rPr lang="zh-CN" altLang="en-US" dirty="0" smtClean="0"/>
              <a:t>、</a:t>
            </a:r>
            <a:r>
              <a:rPr lang="en-US" altLang="zh-CN" dirty="0" err="1" smtClean="0"/>
              <a:t>volitile</a:t>
            </a:r>
            <a:r>
              <a:rPr lang="zh-CN" altLang="en-US" dirty="0" smtClean="0"/>
              <a:t>、</a:t>
            </a:r>
            <a:r>
              <a:rPr lang="en-US" altLang="zh-CN" dirty="0" smtClean="0"/>
              <a:t>restricted</a:t>
            </a:r>
          </a:p>
          <a:p>
            <a:pPr>
              <a:defRPr lang="zh-CN"/>
            </a:pPr>
            <a:r>
              <a:rPr lang="en-US" altLang="zh-CN" dirty="0"/>
              <a:t>void</a:t>
            </a:r>
            <a:r>
              <a:rPr lang="zh-CN" altLang="en-US" dirty="0"/>
              <a:t>类型</a:t>
            </a:r>
            <a:endParaRPr lang="en-US" altLang="zh-CN" dirty="0"/>
          </a:p>
          <a:p>
            <a:pPr lvl="1">
              <a:defRPr lang="zh-CN"/>
            </a:pPr>
            <a:r>
              <a:rPr lang="zh-CN" altLang="en-US" dirty="0"/>
              <a:t>取值集合为空集的</a:t>
            </a:r>
            <a:r>
              <a:rPr lang="zh-CN" altLang="en-US" dirty="0" smtClean="0"/>
              <a:t>类型</a:t>
            </a:r>
            <a:endParaRPr lang="en-US" altLang="zh-CN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038473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498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>
              <a:defRPr lang="zh-CN"/>
            </a:pPr>
            <a:r>
              <a:rPr lang="zh-CN" altLang="en-US" dirty="0" smtClean="0"/>
              <a:t>其它类型</a:t>
            </a:r>
            <a:endParaRPr lang="zh-CN" dirty="0"/>
          </a:p>
        </p:txBody>
      </p:sp>
      <p:sp>
        <p:nvSpPr>
          <p:cNvPr id="618499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755576" y="1579909"/>
            <a:ext cx="8077200" cy="4297363"/>
          </a:xfrm>
        </p:spPr>
        <p:txBody>
          <a:bodyPr>
            <a:normAutofit lnSpcReduction="10000"/>
          </a:bodyPr>
          <a:lstStyle/>
          <a:p>
            <a:pPr>
              <a:defRPr lang="zh-CN"/>
            </a:pPr>
            <a:r>
              <a:rPr lang="en-US" altLang="zh-CN" dirty="0" err="1">
                <a:solidFill>
                  <a:srgbClr val="FF0000"/>
                </a:solidFill>
              </a:rPr>
              <a:t>bool</a:t>
            </a:r>
            <a:endParaRPr lang="en-US" altLang="zh-CN" dirty="0">
              <a:solidFill>
                <a:srgbClr val="FF0000"/>
              </a:solidFill>
            </a:endParaRPr>
          </a:p>
          <a:p>
            <a:pPr>
              <a:defRPr lang="zh-CN"/>
            </a:pPr>
            <a:r>
              <a:rPr lang="en-US" altLang="zh-CN" dirty="0">
                <a:solidFill>
                  <a:srgbClr val="FF0000"/>
                </a:solidFill>
              </a:rPr>
              <a:t>complex&lt;float&gt; </a:t>
            </a:r>
            <a:r>
              <a:rPr lang="en-US" altLang="zh-CN" dirty="0"/>
              <a:t>/ </a:t>
            </a:r>
            <a:r>
              <a:rPr lang="en-US" altLang="zh-CN" dirty="0" smtClean="0">
                <a:solidFill>
                  <a:srgbClr val="FF0000"/>
                </a:solidFill>
              </a:rPr>
              <a:t>complex </a:t>
            </a:r>
            <a:r>
              <a:rPr lang="en-US" altLang="zh-CN" dirty="0">
                <a:solidFill>
                  <a:srgbClr val="FF0000"/>
                </a:solidFill>
              </a:rPr>
              <a:t>&lt;double&gt;</a:t>
            </a:r>
          </a:p>
          <a:p>
            <a:pPr>
              <a:defRPr lang="zh-CN"/>
            </a:pPr>
            <a:r>
              <a:rPr lang="zh-CN" altLang="en-US" dirty="0"/>
              <a:t>衍生类型</a:t>
            </a:r>
          </a:p>
          <a:p>
            <a:pPr lvl="1">
              <a:defRPr lang="zh-CN"/>
            </a:pPr>
            <a:r>
              <a:rPr lang="en-US" altLang="zh-CN" dirty="0" err="1"/>
              <a:t>array</a:t>
            </a:r>
            <a:r>
              <a:rPr lang="en-US" altLang="en-US" dirty="0" err="1"/>
              <a:t>、</a:t>
            </a:r>
            <a:r>
              <a:rPr lang="en-US" altLang="zh-CN" dirty="0" err="1"/>
              <a:t>structure</a:t>
            </a:r>
            <a:r>
              <a:rPr lang="en-US" altLang="en-US" dirty="0" err="1"/>
              <a:t>、</a:t>
            </a:r>
            <a:r>
              <a:rPr lang="en-US" altLang="zh-CN" dirty="0" err="1"/>
              <a:t>union</a:t>
            </a:r>
            <a:r>
              <a:rPr lang="en-US" altLang="en-US" dirty="0" err="1"/>
              <a:t>、</a:t>
            </a:r>
            <a:r>
              <a:rPr lang="en-US" altLang="zh-CN" dirty="0" err="1"/>
              <a:t>function</a:t>
            </a:r>
            <a:r>
              <a:rPr lang="en-US" altLang="en-US" dirty="0" err="1"/>
              <a:t>、</a:t>
            </a:r>
            <a:r>
              <a:rPr lang="en-US" altLang="zh-CN" dirty="0" err="1"/>
              <a:t>pointer</a:t>
            </a:r>
            <a:endParaRPr lang="en-US" altLang="zh-CN" dirty="0"/>
          </a:p>
          <a:p>
            <a:pPr>
              <a:defRPr lang="zh-CN"/>
            </a:pPr>
            <a:r>
              <a:rPr lang="zh-CN" altLang="en-US" dirty="0"/>
              <a:t>类型限定符</a:t>
            </a:r>
          </a:p>
          <a:p>
            <a:pPr lvl="1">
              <a:defRPr lang="zh-CN"/>
            </a:pPr>
            <a:r>
              <a:rPr lang="en-US" altLang="zh-CN" dirty="0" err="1" smtClean="0"/>
              <a:t>const</a:t>
            </a:r>
            <a:r>
              <a:rPr lang="en-US" altLang="en-US" dirty="0" err="1" smtClean="0"/>
              <a:t>、</a:t>
            </a:r>
            <a:r>
              <a:rPr lang="en-US" altLang="zh-CN" dirty="0" err="1" smtClean="0"/>
              <a:t>volitile</a:t>
            </a:r>
            <a:r>
              <a:rPr lang="en-US" altLang="en-US" dirty="0" err="1" smtClean="0"/>
              <a:t>、</a:t>
            </a:r>
            <a:r>
              <a:rPr lang="en-US" altLang="zh-CN" dirty="0" err="1" smtClean="0"/>
              <a:t>restricted</a:t>
            </a:r>
            <a:endParaRPr lang="en-US" altLang="zh-CN" dirty="0" smtClean="0"/>
          </a:p>
          <a:p>
            <a:pPr>
              <a:defRPr lang="zh-CN"/>
            </a:pPr>
            <a:r>
              <a:rPr lang="en-US" altLang="zh-CN" dirty="0" smtClean="0"/>
              <a:t>void</a:t>
            </a:r>
            <a:r>
              <a:rPr lang="zh-CN" altLang="en-US" dirty="0" smtClean="0"/>
              <a:t>类型</a:t>
            </a:r>
            <a:endParaRPr lang="en-US" altLang="zh-CN" dirty="0" smtClean="0"/>
          </a:p>
          <a:p>
            <a:pPr lvl="1">
              <a:defRPr lang="zh-CN"/>
            </a:pPr>
            <a:r>
              <a:rPr lang="zh-CN" altLang="en-US" dirty="0" smtClean="0"/>
              <a:t>取值集合为空集的类型</a:t>
            </a:r>
            <a:endParaRPr lang="en-US" altLang="zh-CN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181136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498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>
              <a:defRPr lang="zh-CN"/>
            </a:pPr>
            <a:r>
              <a:rPr lang="zh-CN" altLang="en-US" dirty="0" smtClean="0"/>
              <a:t>指针</a:t>
            </a:r>
            <a:endParaRPr lang="zh-CN" dirty="0"/>
          </a:p>
        </p:txBody>
      </p:sp>
      <p:sp>
        <p:nvSpPr>
          <p:cNvPr id="618499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755576" y="1579909"/>
            <a:ext cx="8077200" cy="4297363"/>
          </a:xfrm>
        </p:spPr>
        <p:txBody>
          <a:bodyPr>
            <a:normAutofit/>
          </a:bodyPr>
          <a:lstStyle/>
          <a:p>
            <a:pPr>
              <a:defRPr lang="zh-CN"/>
            </a:pPr>
            <a:r>
              <a:rPr lang="en-US" altLang="zh-CN" dirty="0" smtClean="0"/>
              <a:t>float * </a:t>
            </a:r>
            <a:r>
              <a:rPr lang="en-US" altLang="zh-CN" dirty="0" err="1" smtClean="0"/>
              <a:t>const</a:t>
            </a:r>
            <a:r>
              <a:rPr lang="en-US" altLang="zh-CN" dirty="0" smtClean="0"/>
              <a:t>	float</a:t>
            </a:r>
            <a:r>
              <a:rPr lang="zh-CN" altLang="en-US" dirty="0" smtClean="0"/>
              <a:t>指针常量类型</a:t>
            </a:r>
            <a:endParaRPr lang="en-US" altLang="zh-CN" dirty="0" smtClean="0"/>
          </a:p>
          <a:p>
            <a:pPr>
              <a:defRPr lang="zh-CN"/>
            </a:pPr>
            <a:r>
              <a:rPr lang="en-US" altLang="zh-CN" dirty="0" err="1" smtClean="0"/>
              <a:t>const</a:t>
            </a:r>
            <a:r>
              <a:rPr lang="en-US" altLang="zh-CN" dirty="0" smtClean="0"/>
              <a:t> float *	</a:t>
            </a:r>
            <a:r>
              <a:rPr lang="zh-CN" altLang="en-US" dirty="0" smtClean="0"/>
              <a:t>常量</a:t>
            </a:r>
            <a:r>
              <a:rPr lang="en-US" altLang="zh-CN" dirty="0" smtClean="0"/>
              <a:t>float</a:t>
            </a:r>
            <a:r>
              <a:rPr lang="zh-CN" altLang="en-US" dirty="0" smtClean="0"/>
              <a:t>类型的指针类型</a:t>
            </a:r>
            <a:endParaRPr lang="en-US" altLang="zh-CN" dirty="0" smtClean="0"/>
          </a:p>
          <a:p>
            <a:pPr>
              <a:defRPr lang="zh-CN"/>
            </a:pPr>
            <a:r>
              <a:rPr lang="en-US" altLang="zh-CN" dirty="0" err="1"/>
              <a:t>DecisionDataDerived</a:t>
            </a:r>
            <a:r>
              <a:rPr lang="en-US" altLang="zh-CN" dirty="0"/>
              <a:t> </a:t>
            </a:r>
            <a:r>
              <a:rPr lang="en-US" altLang="zh-CN" dirty="0" smtClean="0"/>
              <a:t>**	</a:t>
            </a:r>
            <a:r>
              <a:rPr lang="zh-CN" altLang="en-US" dirty="0" smtClean="0"/>
              <a:t>指针的指针</a:t>
            </a:r>
            <a:endParaRPr lang="en-US" altLang="zh-CN" dirty="0" smtClean="0"/>
          </a:p>
          <a:p>
            <a:pPr>
              <a:defRPr lang="zh-CN"/>
            </a:pPr>
            <a:endParaRPr lang="en-US" altLang="zh-CN" dirty="0"/>
          </a:p>
          <a:p>
            <a:pPr>
              <a:defRPr lang="zh-CN"/>
            </a:pPr>
            <a:r>
              <a:rPr lang="en-US" altLang="zh-CN" dirty="0" smtClean="0"/>
              <a:t>E1[E2] </a:t>
            </a:r>
            <a:r>
              <a:rPr lang="en-US" altLang="zh-CN" dirty="0" smtClean="0">
                <a:sym typeface="Wingdings" pitchFamily="2" charset="2"/>
              </a:rPr>
              <a:t> (*((E1)+(E2)))</a:t>
            </a:r>
          </a:p>
          <a:p>
            <a:pPr lvl="1">
              <a:defRPr lang="zh-CN"/>
            </a:pPr>
            <a:r>
              <a:rPr lang="en-US" altLang="zh-CN" dirty="0" smtClean="0">
                <a:sym typeface="Wingdings" pitchFamily="2" charset="2"/>
              </a:rPr>
              <a:t>A[3]  *(A+3)</a:t>
            </a:r>
          </a:p>
          <a:p>
            <a:pPr lvl="1">
              <a:defRPr lang="zh-CN"/>
            </a:pPr>
            <a:r>
              <a:rPr lang="en-US" altLang="zh-CN" dirty="0" smtClean="0">
                <a:sym typeface="Wingdings" pitchFamily="2" charset="2"/>
              </a:rPr>
              <a:t>3[A]  *(3+A) = *(A+3)</a:t>
            </a:r>
            <a:endParaRPr lang="en-US" altLang="zh-CN" dirty="0" smtClean="0"/>
          </a:p>
          <a:p>
            <a:pPr>
              <a:defRPr lang="zh-CN"/>
            </a:pPr>
            <a:endParaRPr lang="en-US" altLang="zh-CN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833540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498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>
              <a:defRPr lang="zh-CN"/>
            </a:pPr>
            <a:r>
              <a:rPr lang="en-US" altLang="zh-CN" dirty="0" err="1" smtClean="0"/>
              <a:t>const</a:t>
            </a:r>
            <a:r>
              <a:rPr lang="zh-CN" altLang="en-US" dirty="0" smtClean="0"/>
              <a:t>和</a:t>
            </a:r>
            <a:r>
              <a:rPr lang="en-US" altLang="zh-CN" dirty="0" smtClean="0"/>
              <a:t>#define</a:t>
            </a:r>
            <a:endParaRPr lang="zh-CN" dirty="0"/>
          </a:p>
        </p:txBody>
      </p:sp>
      <p:sp>
        <p:nvSpPr>
          <p:cNvPr id="618499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755576" y="1579909"/>
            <a:ext cx="8077200" cy="4297363"/>
          </a:xfrm>
        </p:spPr>
        <p:txBody>
          <a:bodyPr>
            <a:normAutofit fontScale="92500"/>
          </a:bodyPr>
          <a:lstStyle/>
          <a:p>
            <a:pPr>
              <a:defRPr lang="zh-CN"/>
            </a:pPr>
            <a:r>
              <a:rPr lang="en-US" altLang="zh-CN" dirty="0" smtClean="0"/>
              <a:t>#define</a:t>
            </a:r>
            <a:r>
              <a:rPr lang="zh-CN" altLang="en-US" dirty="0"/>
              <a:t>属于</a:t>
            </a:r>
            <a:r>
              <a:rPr lang="zh-CN" altLang="en-US" dirty="0" smtClean="0"/>
              <a:t>预编译的范围，“符号替换”；</a:t>
            </a:r>
            <a:r>
              <a:rPr lang="en-US" altLang="zh-CN" dirty="0" err="1" smtClean="0"/>
              <a:t>const</a:t>
            </a:r>
            <a:r>
              <a:rPr lang="zh-CN" altLang="en-US" dirty="0" smtClean="0"/>
              <a:t>定义的是“不能修改的”变量。</a:t>
            </a:r>
            <a:endParaRPr lang="en-US" altLang="zh-CN" dirty="0" smtClean="0"/>
          </a:p>
          <a:p>
            <a:pPr>
              <a:defRPr lang="zh-CN"/>
            </a:pPr>
            <a:r>
              <a:rPr lang="en-US" altLang="zh-CN" dirty="0" smtClean="0"/>
              <a:t>#define</a:t>
            </a:r>
            <a:r>
              <a:rPr lang="zh-CN" altLang="en-US" dirty="0" smtClean="0"/>
              <a:t>只能定义有“字面值”的常量；</a:t>
            </a:r>
            <a:r>
              <a:rPr lang="en-US" altLang="zh-CN" dirty="0" err="1" smtClean="0"/>
              <a:t>const</a:t>
            </a:r>
            <a:r>
              <a:rPr lang="zh-CN" altLang="en-US" dirty="0" smtClean="0"/>
              <a:t>可以定义数组、结构体和</a:t>
            </a:r>
            <a:r>
              <a:rPr lang="en-US" altLang="zh-CN" dirty="0" smtClean="0"/>
              <a:t>union</a:t>
            </a:r>
            <a:r>
              <a:rPr lang="zh-CN" altLang="en-US" dirty="0"/>
              <a:t>常</a:t>
            </a:r>
            <a:r>
              <a:rPr lang="zh-CN" altLang="en-US" dirty="0" smtClean="0"/>
              <a:t>量。</a:t>
            </a:r>
            <a:endParaRPr lang="en-US" altLang="zh-CN" dirty="0" smtClean="0"/>
          </a:p>
          <a:p>
            <a:pPr>
              <a:defRPr lang="zh-CN"/>
            </a:pPr>
            <a:endParaRPr lang="en-US" altLang="zh-CN" dirty="0"/>
          </a:p>
          <a:p>
            <a:pPr>
              <a:defRPr lang="zh-CN"/>
            </a:pPr>
            <a:r>
              <a:rPr lang="en-US" altLang="zh-CN" dirty="0" err="1" smtClean="0"/>
              <a:t>enum</a:t>
            </a:r>
            <a:r>
              <a:rPr lang="zh-CN" altLang="en-US" dirty="0" smtClean="0"/>
              <a:t>可以定义整数常量，一般用于互相关联的一组整数。</a:t>
            </a:r>
            <a:endParaRPr lang="en-US" altLang="zh-CN" dirty="0" smtClean="0"/>
          </a:p>
          <a:p>
            <a:pPr lvl="1">
              <a:defRPr lang="zh-CN"/>
            </a:pPr>
            <a:r>
              <a:rPr lang="en-US" altLang="zh-CN" dirty="0" err="1"/>
              <a:t>enum</a:t>
            </a:r>
            <a:r>
              <a:rPr lang="en-US" altLang="zh-CN" dirty="0"/>
              <a:t> </a:t>
            </a:r>
            <a:r>
              <a:rPr lang="en-US" altLang="zh-CN" dirty="0" err="1" smtClean="0"/>
              <a:t>PlayMode</a:t>
            </a:r>
            <a:r>
              <a:rPr lang="en-US" altLang="zh-CN" dirty="0" smtClean="0"/>
              <a:t>{}</a:t>
            </a:r>
          </a:p>
          <a:p>
            <a:pPr>
              <a:defRPr lang="zh-CN"/>
            </a:pPr>
            <a:endParaRPr lang="en-US" altLang="zh-CN" dirty="0" smtClean="0"/>
          </a:p>
          <a:p>
            <a:pPr>
              <a:defRPr lang="zh-CN"/>
            </a:pPr>
            <a:endParaRPr lang="en-US" altLang="zh-CN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828650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uPQogmzKvTp1YV9ymQ2Z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8Cm1higbyIl35Abad2Rjv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OOKFAmQ6LnTdkKqqzhwoax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uPQogmzKvTp1YV9ymQ2Z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8Cm1higbyIl35Abad2Rjv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OOKFAmQ6LnTdkKqqzhwoax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uPQogmzKvTp1YV9ymQ2ZW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8Cm1higbyIl35Abad2Rjv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OOKFAmQ6LnTdkKqqzhwoax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uPQogmzKvTp1YV9ymQ2Z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8Cm1higbyIl35Abad2Rjv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OOKFAmQ6LnTdkKqqzhwoax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uPQogmzKvTp1YV9ymQ2ZW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8Cm1higbyIl35Abad2Rjv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OOKFAmQ6LnTdkKqqzhwoax"/>
</p:tagLst>
</file>

<file path=ppt/theme/theme1.xml><?xml version="1.0" encoding="utf-8"?>
<a:theme xmlns:a="http://schemas.openxmlformats.org/drawingml/2006/main" name="培训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4474</Words>
  <Application>Microsoft Office PowerPoint</Application>
  <PresentationFormat>全屏显示(4:3)</PresentationFormat>
  <Paragraphs>395</Paragraphs>
  <Slides>44</Slides>
  <Notes>43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44</vt:i4>
      </vt:variant>
    </vt:vector>
  </HeadingPairs>
  <TitlesOfParts>
    <vt:vector size="45" baseType="lpstr">
      <vt:lpstr>培训</vt:lpstr>
      <vt:lpstr>C++</vt:lpstr>
      <vt:lpstr>课程适用性</vt:lpstr>
      <vt:lpstr>C语言复习</vt:lpstr>
      <vt:lpstr>整型</vt:lpstr>
      <vt:lpstr>浮点型</vt:lpstr>
      <vt:lpstr>其它类型</vt:lpstr>
      <vt:lpstr>其它类型</vt:lpstr>
      <vt:lpstr>指针</vt:lpstr>
      <vt:lpstr>const和#define</vt:lpstr>
      <vt:lpstr>预编译指令</vt:lpstr>
      <vt:lpstr>预编译指令</vt:lpstr>
      <vt:lpstr>其它</vt:lpstr>
      <vt:lpstr>C++标签</vt:lpstr>
      <vt:lpstr>即时声明</vt:lpstr>
      <vt:lpstr>引用</vt:lpstr>
      <vt:lpstr>引用</vt:lpstr>
      <vt:lpstr>左值与右值</vt:lpstr>
      <vt:lpstr>类型转换</vt:lpstr>
      <vt:lpstr>输入输出</vt:lpstr>
      <vt:lpstr>形参默认值</vt:lpstr>
      <vt:lpstr>形参默认值</vt:lpstr>
      <vt:lpstr>函数重载</vt:lpstr>
      <vt:lpstr>new和delete运算符</vt:lpstr>
      <vt:lpstr>面向对象的C++</vt:lpstr>
      <vt:lpstr>类</vt:lpstr>
      <vt:lpstr>一个著名的类</vt:lpstr>
      <vt:lpstr>成员函数的定义</vt:lpstr>
      <vt:lpstr>this指针</vt:lpstr>
      <vt:lpstr>成员函数的const属性</vt:lpstr>
      <vt:lpstr>构造函数</vt:lpstr>
      <vt:lpstr>构造函数</vt:lpstr>
      <vt:lpstr>构造函数</vt:lpstr>
      <vt:lpstr>析构函数</vt:lpstr>
      <vt:lpstr>new和delete运算符</vt:lpstr>
      <vt:lpstr>静态成员</vt:lpstr>
      <vt:lpstr>静态成员</vt:lpstr>
      <vt:lpstr>运算符重载</vt:lpstr>
      <vt:lpstr>运算符重载</vt:lpstr>
      <vt:lpstr>继承与派生</vt:lpstr>
      <vt:lpstr>继承与派生</vt:lpstr>
      <vt:lpstr>虚函数与多态</vt:lpstr>
      <vt:lpstr>虚函数与多态</vt:lpstr>
      <vt:lpstr>友元</vt:lpstr>
      <vt:lpstr>Q&amp;A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2012-07-09T06:37:04Z</dcterms:created>
  <dcterms:modified xsi:type="dcterms:W3CDTF">2012-07-10T12:10:26Z</dcterms:modified>
</cp:coreProperties>
</file>